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2AF9C-F64B-4CA5-958B-EEAC7B2FD6AD}"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112411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AF9C-F64B-4CA5-958B-EEAC7B2FD6AD}"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41574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AF9C-F64B-4CA5-958B-EEAC7B2FD6AD}"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405161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AF9C-F64B-4CA5-958B-EEAC7B2FD6AD}"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255444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2AF9C-F64B-4CA5-958B-EEAC7B2FD6AD}"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283720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2AF9C-F64B-4CA5-958B-EEAC7B2FD6AD}"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290532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2AF9C-F64B-4CA5-958B-EEAC7B2FD6AD}"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238036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2AF9C-F64B-4CA5-958B-EEAC7B2FD6AD}"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405930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2AF9C-F64B-4CA5-958B-EEAC7B2FD6AD}"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181924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2AF9C-F64B-4CA5-958B-EEAC7B2FD6AD}"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421596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2AF9C-F64B-4CA5-958B-EEAC7B2FD6AD}"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C6491-C0E1-4B09-AB82-3164F754D104}" type="slidenum">
              <a:rPr lang="en-US" smtClean="0"/>
              <a:t>‹#›</a:t>
            </a:fld>
            <a:endParaRPr lang="en-US"/>
          </a:p>
        </p:txBody>
      </p:sp>
    </p:spTree>
    <p:extLst>
      <p:ext uri="{BB962C8B-B14F-4D97-AF65-F5344CB8AC3E}">
        <p14:creationId xmlns:p14="http://schemas.microsoft.com/office/powerpoint/2010/main" val="14287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2AF9C-F64B-4CA5-958B-EEAC7B2FD6AD}" type="datetimeFigureOut">
              <a:rPr lang="en-US" smtClean="0"/>
              <a:t>12/3/2022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C6491-C0E1-4B09-AB82-3164F754D104}" type="slidenum">
              <a:rPr lang="en-US" smtClean="0"/>
              <a:t>‹#›</a:t>
            </a:fld>
            <a:endParaRPr lang="en-US"/>
          </a:p>
        </p:txBody>
      </p:sp>
    </p:spTree>
    <p:extLst>
      <p:ext uri="{BB962C8B-B14F-4D97-AF65-F5344CB8AC3E}">
        <p14:creationId xmlns:p14="http://schemas.microsoft.com/office/powerpoint/2010/main" val="1611066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41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4188-41C7-C0FF-347D-AC3D51F130DE}"/>
              </a:ext>
            </a:extLst>
          </p:cNvPr>
          <p:cNvSpPr>
            <a:spLocks noGrp="1"/>
          </p:cNvSpPr>
          <p:nvPr>
            <p:ph type="ctrTitle"/>
          </p:nvPr>
        </p:nvSpPr>
        <p:spPr>
          <a:xfrm>
            <a:off x="5598459" y="1783959"/>
            <a:ext cx="3470895" cy="2889114"/>
          </a:xfrm>
        </p:spPr>
        <p:txBody>
          <a:bodyPr anchor="b">
            <a:noAutofit/>
          </a:bodyPr>
          <a:lstStyle/>
          <a:p>
            <a:r>
              <a:rPr lang="en-US" sz="4400" b="1" dirty="0">
                <a:latin typeface="+mn-lt"/>
              </a:rPr>
              <a:t>What Jesus wants for me</a:t>
            </a:r>
          </a:p>
        </p:txBody>
      </p:sp>
      <p:sp>
        <p:nvSpPr>
          <p:cNvPr id="3" name="Subtitle 2">
            <a:extLst>
              <a:ext uri="{FF2B5EF4-FFF2-40B4-BE49-F238E27FC236}">
                <a16:creationId xmlns:a16="http://schemas.microsoft.com/office/drawing/2014/main" id="{A07A7A3D-643B-7776-0FA3-24EDB4C8E973}"/>
              </a:ext>
            </a:extLst>
          </p:cNvPr>
          <p:cNvSpPr>
            <a:spLocks noGrp="1"/>
          </p:cNvSpPr>
          <p:nvPr>
            <p:ph type="subTitle" idx="1"/>
          </p:nvPr>
        </p:nvSpPr>
        <p:spPr>
          <a:xfrm>
            <a:off x="6003876" y="5943600"/>
            <a:ext cx="3065478" cy="841564"/>
          </a:xfrm>
        </p:spPr>
        <p:txBody>
          <a:bodyPr anchor="t">
            <a:normAutofit/>
          </a:bodyPr>
          <a:lstStyle/>
          <a:p>
            <a:pPr algn="r"/>
            <a:r>
              <a:rPr lang="en-US" sz="1700" dirty="0"/>
              <a:t>Church of Christ at Medina</a:t>
            </a:r>
          </a:p>
          <a:p>
            <a:pPr algn="r"/>
            <a:r>
              <a:rPr lang="en-US" sz="1700" dirty="0"/>
              <a:t>December 4</a:t>
            </a:r>
            <a:r>
              <a:rPr lang="en-US" sz="1700" baseline="30000" dirty="0"/>
              <a:t>th</a:t>
            </a:r>
            <a:r>
              <a:rPr lang="en-US" sz="1700" dirty="0"/>
              <a:t>, 2022</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3C35708-64AF-FD07-8E44-501DB9FBA615}"/>
              </a:ext>
            </a:extLst>
          </p:cNvPr>
          <p:cNvPicPr>
            <a:picLocks noChangeAspect="1"/>
          </p:cNvPicPr>
          <p:nvPr/>
        </p:nvPicPr>
        <p:blipFill rotWithShape="1">
          <a:blip r:embed="rId2"/>
          <a:srcRect l="30815" r="33059" b="1"/>
          <a:stretch/>
        </p:blipFill>
        <p:spPr>
          <a:xfrm>
            <a:off x="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217867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50000"/>
              </a:schemeClr>
            </a:gs>
            <a:gs pos="65000">
              <a:schemeClr val="bg2">
                <a:lumMod val="25000"/>
              </a:schemeClr>
            </a:gs>
            <a:gs pos="100000">
              <a:srgbClr val="C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20C-25C0-4A07-ABA9-0A09B04533E5}"/>
              </a:ext>
            </a:extLst>
          </p:cNvPr>
          <p:cNvSpPr>
            <a:spLocks noGrp="1"/>
          </p:cNvSpPr>
          <p:nvPr>
            <p:ph type="title"/>
          </p:nvPr>
        </p:nvSpPr>
        <p:spPr>
          <a:xfrm>
            <a:off x="628650" y="365127"/>
            <a:ext cx="5426917" cy="633250"/>
          </a:xfrm>
        </p:spPr>
        <p:txBody>
          <a:bodyPr>
            <a:normAutofit fontScale="90000"/>
          </a:bodyPr>
          <a:lstStyle/>
          <a:p>
            <a:r>
              <a:rPr lang="en-US" b="1" u="sng" dirty="0">
                <a:solidFill>
                  <a:schemeClr val="bg1"/>
                </a:solidFill>
              </a:rPr>
              <a:t>Jesus wants us to be kept.</a:t>
            </a:r>
          </a:p>
        </p:txBody>
      </p:sp>
      <p:sp>
        <p:nvSpPr>
          <p:cNvPr id="3" name="Content Placeholder 2">
            <a:extLst>
              <a:ext uri="{FF2B5EF4-FFF2-40B4-BE49-F238E27FC236}">
                <a16:creationId xmlns:a16="http://schemas.microsoft.com/office/drawing/2014/main" id="{8D14FDF9-A604-AD4C-880A-A4AE6ACDCB71}"/>
              </a:ext>
            </a:extLst>
          </p:cNvPr>
          <p:cNvSpPr>
            <a:spLocks noGrp="1"/>
          </p:cNvSpPr>
          <p:nvPr>
            <p:ph idx="1"/>
          </p:nvPr>
        </p:nvSpPr>
        <p:spPr>
          <a:xfrm>
            <a:off x="628650" y="1147665"/>
            <a:ext cx="5426914" cy="5458408"/>
          </a:xfrm>
        </p:spPr>
        <p:txBody>
          <a:bodyPr>
            <a:normAutofit lnSpcReduction="10000"/>
          </a:bodyPr>
          <a:lstStyle/>
          <a:p>
            <a:r>
              <a:rPr lang="en-US" dirty="0">
                <a:solidFill>
                  <a:schemeClr val="bg1"/>
                </a:solidFill>
              </a:rPr>
              <a:t>Keep:  protect, keep safe, watch over, guard</a:t>
            </a:r>
          </a:p>
          <a:p>
            <a:r>
              <a:rPr lang="en-US" dirty="0">
                <a:solidFill>
                  <a:schemeClr val="bg1"/>
                </a:solidFill>
              </a:rPr>
              <a:t>Jesus had been keeping the disciples through His perfect example and His teaching.</a:t>
            </a:r>
          </a:p>
          <a:p>
            <a:r>
              <a:rPr lang="en-US" dirty="0">
                <a:solidFill>
                  <a:schemeClr val="bg1"/>
                </a:solidFill>
              </a:rPr>
              <a:t>Jesus now asks the Father to keep His disciples.  How does God accomplish this?</a:t>
            </a:r>
          </a:p>
          <a:p>
            <a:pPr marL="914400" lvl="1" indent="-457200">
              <a:buFont typeface="+mj-lt"/>
              <a:buAutoNum type="arabicPeriod"/>
            </a:pPr>
            <a:r>
              <a:rPr lang="en-US" dirty="0">
                <a:solidFill>
                  <a:schemeClr val="bg1"/>
                </a:solidFill>
              </a:rPr>
              <a:t>Providing protection from being overcome with temptation</a:t>
            </a:r>
          </a:p>
          <a:p>
            <a:pPr marL="914400" lvl="1" indent="-457200">
              <a:buFont typeface="+mj-lt"/>
              <a:buAutoNum type="arabicPeriod"/>
            </a:pPr>
            <a:r>
              <a:rPr lang="en-US" dirty="0">
                <a:solidFill>
                  <a:schemeClr val="bg1"/>
                </a:solidFill>
              </a:rPr>
              <a:t>Providing reminders (worship, Lord’s Supper, etc.)</a:t>
            </a:r>
          </a:p>
          <a:p>
            <a:pPr marL="914400" lvl="1" indent="-457200">
              <a:buFont typeface="+mj-lt"/>
              <a:buAutoNum type="arabicPeriod"/>
            </a:pPr>
            <a:r>
              <a:rPr lang="en-US" dirty="0">
                <a:solidFill>
                  <a:schemeClr val="bg1"/>
                </a:solidFill>
              </a:rPr>
              <a:t>Providing encouragement</a:t>
            </a:r>
          </a:p>
          <a:p>
            <a:pPr marL="914400" lvl="1" indent="-457200">
              <a:buFont typeface="+mj-lt"/>
              <a:buAutoNum type="arabicPeriod"/>
            </a:pPr>
            <a:r>
              <a:rPr lang="en-US" dirty="0">
                <a:solidFill>
                  <a:schemeClr val="bg1"/>
                </a:solidFill>
              </a:rPr>
              <a:t>Providing peace</a:t>
            </a:r>
          </a:p>
          <a:p>
            <a:pPr marL="914400" lvl="1" indent="-457200">
              <a:buFont typeface="+mj-lt"/>
              <a:buAutoNum type="arabicPeriod"/>
            </a:pPr>
            <a:r>
              <a:rPr lang="en-US" dirty="0">
                <a:solidFill>
                  <a:schemeClr val="bg1"/>
                </a:solidFill>
              </a:rPr>
              <a:t>Providing us His word</a:t>
            </a:r>
          </a:p>
        </p:txBody>
      </p:sp>
      <p:pic>
        <p:nvPicPr>
          <p:cNvPr id="4" name="Picture 3">
            <a:extLst>
              <a:ext uri="{FF2B5EF4-FFF2-40B4-BE49-F238E27FC236}">
                <a16:creationId xmlns:a16="http://schemas.microsoft.com/office/drawing/2014/main" id="{E446042B-60DF-2876-4695-B0A6FABA2D32}"/>
              </a:ext>
            </a:extLst>
          </p:cNvPr>
          <p:cNvPicPr>
            <a:picLocks noChangeAspect="1"/>
          </p:cNvPicPr>
          <p:nvPr/>
        </p:nvPicPr>
        <p:blipFill>
          <a:blip r:embed="rId2"/>
          <a:stretch>
            <a:fillRect/>
          </a:stretch>
        </p:blipFill>
        <p:spPr>
          <a:xfrm>
            <a:off x="8077200" y="0"/>
            <a:ext cx="1066892" cy="920576"/>
          </a:xfrm>
          <a:prstGeom prst="rect">
            <a:avLst/>
          </a:prstGeom>
        </p:spPr>
      </p:pic>
      <p:sp>
        <p:nvSpPr>
          <p:cNvPr id="6" name="Frame 5">
            <a:extLst>
              <a:ext uri="{FF2B5EF4-FFF2-40B4-BE49-F238E27FC236}">
                <a16:creationId xmlns:a16="http://schemas.microsoft.com/office/drawing/2014/main" id="{C41E5E04-9034-9040-CD83-F6F02DAFEEDA}"/>
              </a:ext>
            </a:extLst>
          </p:cNvPr>
          <p:cNvSpPr/>
          <p:nvPr/>
        </p:nvSpPr>
        <p:spPr>
          <a:xfrm>
            <a:off x="6374360" y="3231368"/>
            <a:ext cx="2667001" cy="1615409"/>
          </a:xfrm>
          <a:prstGeom prst="frame">
            <a:avLst>
              <a:gd name="adj1" fmla="val 2069"/>
            </a:avLst>
          </a:prstGeom>
          <a:solidFill>
            <a:schemeClr val="tx1">
              <a:lumMod val="85000"/>
            </a:schemeClr>
          </a:solidFill>
          <a:ln>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bg1"/>
                </a:solidFill>
                <a:latin typeface="Cavolini" panose="03000502040302020204" pitchFamily="66" charset="0"/>
                <a:cs typeface="Cavolini" panose="03000502040302020204" pitchFamily="66" charset="0"/>
              </a:rPr>
              <a:t>References</a:t>
            </a:r>
          </a:p>
          <a:p>
            <a:r>
              <a:rPr lang="en-US" sz="1700" dirty="0">
                <a:solidFill>
                  <a:schemeClr val="bg1"/>
                </a:solidFill>
              </a:rPr>
              <a:t>1 Corinthians 10:13, 2 Thessalonians 3:3, Hebrews 10:24, Philippians 4:7, 1 Peter 1:5</a:t>
            </a:r>
          </a:p>
        </p:txBody>
      </p:sp>
      <p:sp>
        <p:nvSpPr>
          <p:cNvPr id="7" name="TextBox 6">
            <a:extLst>
              <a:ext uri="{FF2B5EF4-FFF2-40B4-BE49-F238E27FC236}">
                <a16:creationId xmlns:a16="http://schemas.microsoft.com/office/drawing/2014/main" id="{638DEA17-7023-0B9C-2AE7-F3681859CB63}"/>
              </a:ext>
            </a:extLst>
          </p:cNvPr>
          <p:cNvSpPr txBox="1"/>
          <p:nvPr/>
        </p:nvSpPr>
        <p:spPr>
          <a:xfrm>
            <a:off x="6374361" y="1147665"/>
            <a:ext cx="2667001" cy="1975926"/>
          </a:xfrm>
          <a:prstGeom prst="rect">
            <a:avLst/>
          </a:prstGeom>
          <a:noFill/>
        </p:spPr>
        <p:txBody>
          <a:bodyPr wrap="square" rtlCol="0">
            <a:spAutoFit/>
          </a:bodyPr>
          <a:lstStyle/>
          <a:p>
            <a:pPr>
              <a:lnSpc>
                <a:spcPct val="90000"/>
              </a:lnSpc>
            </a:pPr>
            <a:r>
              <a:rPr lang="en-US" sz="2400" i="0" dirty="0">
                <a:solidFill>
                  <a:schemeClr val="bg1"/>
                </a:solidFill>
                <a:effectLst/>
                <a:latin typeface="system-ui"/>
              </a:rPr>
              <a:t>“I do not ask that you take them out of the world, but that you keep them from the evil one.”</a:t>
            </a:r>
          </a:p>
          <a:p>
            <a:pPr algn="r">
              <a:lnSpc>
                <a:spcPct val="90000"/>
              </a:lnSpc>
            </a:pPr>
            <a:r>
              <a:rPr lang="en-US" sz="1600" dirty="0">
                <a:solidFill>
                  <a:schemeClr val="bg1"/>
                </a:solidFill>
                <a:latin typeface="system-ui"/>
              </a:rPr>
              <a:t>John 17:15, ESV</a:t>
            </a:r>
            <a:endParaRPr lang="en-US" sz="1600" dirty="0">
              <a:solidFill>
                <a:schemeClr val="bg1"/>
              </a:solidFill>
            </a:endParaRPr>
          </a:p>
        </p:txBody>
      </p:sp>
      <p:pic>
        <p:nvPicPr>
          <p:cNvPr id="9" name="Picture 8">
            <a:extLst>
              <a:ext uri="{FF2B5EF4-FFF2-40B4-BE49-F238E27FC236}">
                <a16:creationId xmlns:a16="http://schemas.microsoft.com/office/drawing/2014/main" id="{13F8C5EF-7539-FD61-0AAF-508739A493DA}"/>
              </a:ext>
            </a:extLst>
          </p:cNvPr>
          <p:cNvPicPr>
            <a:picLocks noChangeAspect="1"/>
          </p:cNvPicPr>
          <p:nvPr/>
        </p:nvPicPr>
        <p:blipFill>
          <a:blip r:embed="rId3"/>
          <a:stretch>
            <a:fillRect/>
          </a:stretch>
        </p:blipFill>
        <p:spPr>
          <a:xfrm>
            <a:off x="7707861" y="4954555"/>
            <a:ext cx="1463538" cy="1903445"/>
          </a:xfrm>
          <a:prstGeom prst="rect">
            <a:avLst/>
          </a:prstGeom>
        </p:spPr>
      </p:pic>
      <p:cxnSp>
        <p:nvCxnSpPr>
          <p:cNvPr id="11" name="Straight Connector 10">
            <a:extLst>
              <a:ext uri="{FF2B5EF4-FFF2-40B4-BE49-F238E27FC236}">
                <a16:creationId xmlns:a16="http://schemas.microsoft.com/office/drawing/2014/main" id="{855F6FF4-55B3-FEC8-4E03-3E56C4362C51}"/>
              </a:ext>
            </a:extLst>
          </p:cNvPr>
          <p:cNvCxnSpPr/>
          <p:nvPr/>
        </p:nvCxnSpPr>
        <p:spPr>
          <a:xfrm>
            <a:off x="6270170" y="251927"/>
            <a:ext cx="0" cy="64661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3956EC-2CE0-773D-541B-63EEE7593FDC}"/>
              </a:ext>
            </a:extLst>
          </p:cNvPr>
          <p:cNvSpPr txBox="1"/>
          <p:nvPr/>
        </p:nvSpPr>
        <p:spPr>
          <a:xfrm>
            <a:off x="6270170" y="5380087"/>
            <a:ext cx="1362270" cy="1421928"/>
          </a:xfrm>
          <a:prstGeom prst="rect">
            <a:avLst/>
          </a:prstGeom>
          <a:noFill/>
        </p:spPr>
        <p:txBody>
          <a:bodyPr wrap="square" rtlCol="0">
            <a:spAutoFit/>
          </a:bodyPr>
          <a:lstStyle/>
          <a:p>
            <a:pPr algn="ctr">
              <a:lnSpc>
                <a:spcPct val="90000"/>
              </a:lnSpc>
            </a:pPr>
            <a:r>
              <a:rPr lang="en-US" sz="2400" i="1" dirty="0">
                <a:solidFill>
                  <a:schemeClr val="bg1"/>
                </a:solidFill>
                <a:effectLst/>
                <a:latin typeface="Script MT Bold" panose="03040602040607080904" pitchFamily="66" charset="0"/>
              </a:rPr>
              <a:t>What Jesus wants for me</a:t>
            </a:r>
            <a:endParaRPr lang="en-US" sz="1600" i="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11609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50000"/>
              </a:schemeClr>
            </a:gs>
            <a:gs pos="65000">
              <a:schemeClr val="bg2">
                <a:lumMod val="25000"/>
              </a:schemeClr>
            </a:gs>
            <a:gs pos="100000">
              <a:srgbClr val="C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20C-25C0-4A07-ABA9-0A09B04533E5}"/>
              </a:ext>
            </a:extLst>
          </p:cNvPr>
          <p:cNvSpPr>
            <a:spLocks noGrp="1"/>
          </p:cNvSpPr>
          <p:nvPr>
            <p:ph type="title"/>
          </p:nvPr>
        </p:nvSpPr>
        <p:spPr>
          <a:xfrm>
            <a:off x="628650" y="365127"/>
            <a:ext cx="5537329" cy="633250"/>
          </a:xfrm>
        </p:spPr>
        <p:txBody>
          <a:bodyPr>
            <a:normAutofit fontScale="90000"/>
          </a:bodyPr>
          <a:lstStyle/>
          <a:p>
            <a:r>
              <a:rPr lang="en-US" b="1" u="sng" dirty="0">
                <a:solidFill>
                  <a:schemeClr val="bg1"/>
                </a:solidFill>
              </a:rPr>
              <a:t>Jesus wants us to have joy.</a:t>
            </a:r>
          </a:p>
        </p:txBody>
      </p:sp>
      <p:sp>
        <p:nvSpPr>
          <p:cNvPr id="3" name="Content Placeholder 2">
            <a:extLst>
              <a:ext uri="{FF2B5EF4-FFF2-40B4-BE49-F238E27FC236}">
                <a16:creationId xmlns:a16="http://schemas.microsoft.com/office/drawing/2014/main" id="{8D14FDF9-A604-AD4C-880A-A4AE6ACDCB71}"/>
              </a:ext>
            </a:extLst>
          </p:cNvPr>
          <p:cNvSpPr>
            <a:spLocks noGrp="1"/>
          </p:cNvSpPr>
          <p:nvPr>
            <p:ph idx="1"/>
          </p:nvPr>
        </p:nvSpPr>
        <p:spPr>
          <a:xfrm>
            <a:off x="628650" y="1147665"/>
            <a:ext cx="5426914" cy="5458408"/>
          </a:xfrm>
        </p:spPr>
        <p:txBody>
          <a:bodyPr>
            <a:normAutofit/>
          </a:bodyPr>
          <a:lstStyle/>
          <a:p>
            <a:r>
              <a:rPr lang="en-US" dirty="0">
                <a:solidFill>
                  <a:schemeClr val="bg1"/>
                </a:solidFill>
              </a:rPr>
              <a:t>Jesus does not want our lives to be somber and depressed.  He expresses His desire for us to </a:t>
            </a:r>
            <a:r>
              <a:rPr lang="en-US" u="sng" dirty="0">
                <a:solidFill>
                  <a:schemeClr val="bg1"/>
                </a:solidFill>
              </a:rPr>
              <a:t>have His joy</a:t>
            </a:r>
            <a:r>
              <a:rPr lang="en-US" dirty="0">
                <a:solidFill>
                  <a:schemeClr val="bg1"/>
                </a:solidFill>
              </a:rPr>
              <a:t>.</a:t>
            </a:r>
          </a:p>
          <a:p>
            <a:r>
              <a:rPr lang="en-US" dirty="0">
                <a:solidFill>
                  <a:schemeClr val="bg1"/>
                </a:solidFill>
              </a:rPr>
              <a:t>Jesus found joy in this earthly life, but not because of circumstances.  His joy was in doing the will of the Father.  </a:t>
            </a:r>
          </a:p>
          <a:p>
            <a:r>
              <a:rPr lang="en-US" dirty="0">
                <a:solidFill>
                  <a:schemeClr val="bg1"/>
                </a:solidFill>
              </a:rPr>
              <a:t>We must learn to seek the will of the Father as the basis of our joy.</a:t>
            </a:r>
          </a:p>
        </p:txBody>
      </p:sp>
      <p:pic>
        <p:nvPicPr>
          <p:cNvPr id="4" name="Picture 3">
            <a:extLst>
              <a:ext uri="{FF2B5EF4-FFF2-40B4-BE49-F238E27FC236}">
                <a16:creationId xmlns:a16="http://schemas.microsoft.com/office/drawing/2014/main" id="{E446042B-60DF-2876-4695-B0A6FABA2D32}"/>
              </a:ext>
            </a:extLst>
          </p:cNvPr>
          <p:cNvPicPr>
            <a:picLocks noChangeAspect="1"/>
          </p:cNvPicPr>
          <p:nvPr/>
        </p:nvPicPr>
        <p:blipFill>
          <a:blip r:embed="rId2"/>
          <a:stretch>
            <a:fillRect/>
          </a:stretch>
        </p:blipFill>
        <p:spPr>
          <a:xfrm>
            <a:off x="8077200" y="0"/>
            <a:ext cx="1066892" cy="920576"/>
          </a:xfrm>
          <a:prstGeom prst="rect">
            <a:avLst/>
          </a:prstGeom>
        </p:spPr>
      </p:pic>
      <p:sp>
        <p:nvSpPr>
          <p:cNvPr id="6" name="Frame 5">
            <a:extLst>
              <a:ext uri="{FF2B5EF4-FFF2-40B4-BE49-F238E27FC236}">
                <a16:creationId xmlns:a16="http://schemas.microsoft.com/office/drawing/2014/main" id="{C41E5E04-9034-9040-CD83-F6F02DAFEEDA}"/>
              </a:ext>
            </a:extLst>
          </p:cNvPr>
          <p:cNvSpPr/>
          <p:nvPr/>
        </p:nvSpPr>
        <p:spPr>
          <a:xfrm>
            <a:off x="6374360" y="3231368"/>
            <a:ext cx="2667001" cy="1615409"/>
          </a:xfrm>
          <a:prstGeom prst="frame">
            <a:avLst>
              <a:gd name="adj1" fmla="val 2069"/>
            </a:avLst>
          </a:prstGeom>
          <a:solidFill>
            <a:schemeClr val="tx1">
              <a:lumMod val="85000"/>
            </a:schemeClr>
          </a:solidFill>
          <a:ln>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bg1"/>
                </a:solidFill>
                <a:latin typeface="Cavolini" panose="03000502040302020204" pitchFamily="66" charset="0"/>
                <a:cs typeface="Cavolini" panose="03000502040302020204" pitchFamily="66" charset="0"/>
              </a:rPr>
              <a:t>References</a:t>
            </a:r>
          </a:p>
          <a:p>
            <a:r>
              <a:rPr lang="en-US" sz="1700" dirty="0">
                <a:solidFill>
                  <a:schemeClr val="bg1"/>
                </a:solidFill>
              </a:rPr>
              <a:t>John 17:13, Hebrews 5:8-9, Hebrews 12:1-2, Philippians 4:4, James 1:2-4</a:t>
            </a:r>
          </a:p>
        </p:txBody>
      </p:sp>
      <p:sp>
        <p:nvSpPr>
          <p:cNvPr id="7" name="TextBox 6">
            <a:extLst>
              <a:ext uri="{FF2B5EF4-FFF2-40B4-BE49-F238E27FC236}">
                <a16:creationId xmlns:a16="http://schemas.microsoft.com/office/drawing/2014/main" id="{638DEA17-7023-0B9C-2AE7-F3681859CB63}"/>
              </a:ext>
            </a:extLst>
          </p:cNvPr>
          <p:cNvSpPr txBox="1"/>
          <p:nvPr/>
        </p:nvSpPr>
        <p:spPr>
          <a:xfrm>
            <a:off x="6374361" y="1147665"/>
            <a:ext cx="2667001" cy="1975926"/>
          </a:xfrm>
          <a:prstGeom prst="rect">
            <a:avLst/>
          </a:prstGeom>
          <a:noFill/>
        </p:spPr>
        <p:txBody>
          <a:bodyPr wrap="square" rtlCol="0">
            <a:spAutoFit/>
          </a:bodyPr>
          <a:lstStyle/>
          <a:p>
            <a:pPr>
              <a:lnSpc>
                <a:spcPct val="90000"/>
              </a:lnSpc>
            </a:pPr>
            <a:r>
              <a:rPr lang="en-US" sz="2000" i="0" dirty="0">
                <a:solidFill>
                  <a:schemeClr val="bg1"/>
                </a:solidFill>
                <a:effectLst/>
                <a:latin typeface="system-ui"/>
              </a:rPr>
              <a:t>“…looking to Jesus, the founder and perfecter of our faith, who for the joy that was set before him endured the cross…”</a:t>
            </a:r>
          </a:p>
          <a:p>
            <a:pPr algn="r">
              <a:lnSpc>
                <a:spcPct val="90000"/>
              </a:lnSpc>
            </a:pPr>
            <a:r>
              <a:rPr lang="en-US" sz="1400" dirty="0">
                <a:solidFill>
                  <a:schemeClr val="bg1"/>
                </a:solidFill>
                <a:latin typeface="system-ui"/>
              </a:rPr>
              <a:t>Hebrews 12:2, ESV</a:t>
            </a:r>
            <a:endParaRPr lang="en-US" sz="1400" dirty="0">
              <a:solidFill>
                <a:schemeClr val="bg1"/>
              </a:solidFill>
            </a:endParaRPr>
          </a:p>
        </p:txBody>
      </p:sp>
      <p:pic>
        <p:nvPicPr>
          <p:cNvPr id="9" name="Picture 8">
            <a:extLst>
              <a:ext uri="{FF2B5EF4-FFF2-40B4-BE49-F238E27FC236}">
                <a16:creationId xmlns:a16="http://schemas.microsoft.com/office/drawing/2014/main" id="{13F8C5EF-7539-FD61-0AAF-508739A493DA}"/>
              </a:ext>
            </a:extLst>
          </p:cNvPr>
          <p:cNvPicPr>
            <a:picLocks noChangeAspect="1"/>
          </p:cNvPicPr>
          <p:nvPr/>
        </p:nvPicPr>
        <p:blipFill>
          <a:blip r:embed="rId3"/>
          <a:stretch>
            <a:fillRect/>
          </a:stretch>
        </p:blipFill>
        <p:spPr>
          <a:xfrm>
            <a:off x="7707861" y="4954555"/>
            <a:ext cx="1463538" cy="1903445"/>
          </a:xfrm>
          <a:prstGeom prst="rect">
            <a:avLst/>
          </a:prstGeom>
        </p:spPr>
      </p:pic>
      <p:cxnSp>
        <p:nvCxnSpPr>
          <p:cNvPr id="11" name="Straight Connector 10">
            <a:extLst>
              <a:ext uri="{FF2B5EF4-FFF2-40B4-BE49-F238E27FC236}">
                <a16:creationId xmlns:a16="http://schemas.microsoft.com/office/drawing/2014/main" id="{855F6FF4-55B3-FEC8-4E03-3E56C4362C51}"/>
              </a:ext>
            </a:extLst>
          </p:cNvPr>
          <p:cNvCxnSpPr/>
          <p:nvPr/>
        </p:nvCxnSpPr>
        <p:spPr>
          <a:xfrm>
            <a:off x="6270170" y="251927"/>
            <a:ext cx="0" cy="64661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3956EC-2CE0-773D-541B-63EEE7593FDC}"/>
              </a:ext>
            </a:extLst>
          </p:cNvPr>
          <p:cNvSpPr txBox="1"/>
          <p:nvPr/>
        </p:nvSpPr>
        <p:spPr>
          <a:xfrm>
            <a:off x="6270170" y="5380087"/>
            <a:ext cx="1362270" cy="1421928"/>
          </a:xfrm>
          <a:prstGeom prst="rect">
            <a:avLst/>
          </a:prstGeom>
          <a:noFill/>
        </p:spPr>
        <p:txBody>
          <a:bodyPr wrap="square" rtlCol="0">
            <a:spAutoFit/>
          </a:bodyPr>
          <a:lstStyle/>
          <a:p>
            <a:pPr algn="ctr">
              <a:lnSpc>
                <a:spcPct val="90000"/>
              </a:lnSpc>
            </a:pPr>
            <a:r>
              <a:rPr lang="en-US" sz="2400" i="1" dirty="0">
                <a:solidFill>
                  <a:schemeClr val="bg1"/>
                </a:solidFill>
                <a:effectLst/>
                <a:latin typeface="Script MT Bold" panose="03040602040607080904" pitchFamily="66" charset="0"/>
              </a:rPr>
              <a:t>What Jesus wants for me</a:t>
            </a:r>
            <a:endParaRPr lang="en-US" sz="1600" i="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42843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50000"/>
              </a:schemeClr>
            </a:gs>
            <a:gs pos="65000">
              <a:schemeClr val="bg2">
                <a:lumMod val="25000"/>
              </a:schemeClr>
            </a:gs>
            <a:gs pos="100000">
              <a:srgbClr val="C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20C-25C0-4A07-ABA9-0A09B04533E5}"/>
              </a:ext>
            </a:extLst>
          </p:cNvPr>
          <p:cNvSpPr>
            <a:spLocks noGrp="1"/>
          </p:cNvSpPr>
          <p:nvPr>
            <p:ph type="title"/>
          </p:nvPr>
        </p:nvSpPr>
        <p:spPr>
          <a:xfrm>
            <a:off x="279922" y="365127"/>
            <a:ext cx="5886058" cy="633250"/>
          </a:xfrm>
        </p:spPr>
        <p:txBody>
          <a:bodyPr>
            <a:noAutofit/>
          </a:bodyPr>
          <a:lstStyle/>
          <a:p>
            <a:r>
              <a:rPr lang="en-US" sz="3600" b="1" u="sng" dirty="0">
                <a:solidFill>
                  <a:schemeClr val="bg1"/>
                </a:solidFill>
              </a:rPr>
              <a:t>Jesus wants us to be sanctified.</a:t>
            </a:r>
          </a:p>
        </p:txBody>
      </p:sp>
      <p:sp>
        <p:nvSpPr>
          <p:cNvPr id="3" name="Content Placeholder 2">
            <a:extLst>
              <a:ext uri="{FF2B5EF4-FFF2-40B4-BE49-F238E27FC236}">
                <a16:creationId xmlns:a16="http://schemas.microsoft.com/office/drawing/2014/main" id="{8D14FDF9-A604-AD4C-880A-A4AE6ACDCB71}"/>
              </a:ext>
            </a:extLst>
          </p:cNvPr>
          <p:cNvSpPr>
            <a:spLocks noGrp="1"/>
          </p:cNvSpPr>
          <p:nvPr>
            <p:ph idx="1"/>
          </p:nvPr>
        </p:nvSpPr>
        <p:spPr>
          <a:xfrm>
            <a:off x="391888" y="1147665"/>
            <a:ext cx="5663676" cy="5654350"/>
          </a:xfrm>
        </p:spPr>
        <p:txBody>
          <a:bodyPr>
            <a:normAutofit lnSpcReduction="10000"/>
          </a:bodyPr>
          <a:lstStyle/>
          <a:p>
            <a:r>
              <a:rPr lang="en-US" dirty="0">
                <a:solidFill>
                  <a:schemeClr val="bg1"/>
                </a:solidFill>
              </a:rPr>
              <a:t>Sanctification</a:t>
            </a:r>
          </a:p>
          <a:p>
            <a:pPr lvl="1"/>
            <a:r>
              <a:rPr lang="en-US" dirty="0">
                <a:solidFill>
                  <a:schemeClr val="bg1"/>
                </a:solidFill>
              </a:rPr>
              <a:t>Holy, set-apart, separation from evil</a:t>
            </a:r>
          </a:p>
          <a:p>
            <a:pPr lvl="1"/>
            <a:r>
              <a:rPr lang="en-US" dirty="0">
                <a:solidFill>
                  <a:schemeClr val="bg1"/>
                </a:solidFill>
              </a:rPr>
              <a:t>Dedication</a:t>
            </a:r>
          </a:p>
          <a:p>
            <a:r>
              <a:rPr lang="en-US" dirty="0">
                <a:solidFill>
                  <a:schemeClr val="bg1"/>
                </a:solidFill>
              </a:rPr>
              <a:t>How are we sanctified?</a:t>
            </a:r>
          </a:p>
          <a:p>
            <a:pPr marL="914400" lvl="1" indent="-457200">
              <a:buFont typeface="+mj-lt"/>
              <a:buAutoNum type="arabicPeriod"/>
            </a:pPr>
            <a:r>
              <a:rPr lang="en-US" dirty="0">
                <a:solidFill>
                  <a:schemeClr val="bg1"/>
                </a:solidFill>
              </a:rPr>
              <a:t>Through the precious blood of Jesus Christ.</a:t>
            </a:r>
          </a:p>
          <a:p>
            <a:pPr lvl="2"/>
            <a:r>
              <a:rPr lang="en-US" b="1" baseline="30000" dirty="0">
                <a:solidFill>
                  <a:schemeClr val="bg1"/>
                </a:solidFill>
              </a:rPr>
              <a:t>13 </a:t>
            </a:r>
            <a:r>
              <a:rPr lang="en-US" dirty="0">
                <a:solidFill>
                  <a:schemeClr val="bg1"/>
                </a:solidFill>
              </a:rPr>
              <a:t>For if the blood of goats and bulls, and the sprinkling of defiled persons with the ashes of a heifer, sanctify for the purification of the flesh, </a:t>
            </a:r>
            <a:r>
              <a:rPr lang="en-US" b="1" baseline="30000" dirty="0">
                <a:solidFill>
                  <a:schemeClr val="bg1"/>
                </a:solidFill>
              </a:rPr>
              <a:t>14 </a:t>
            </a:r>
            <a:r>
              <a:rPr lang="en-US" dirty="0">
                <a:solidFill>
                  <a:schemeClr val="bg1"/>
                </a:solidFill>
              </a:rPr>
              <a:t>how much more will the blood of Christ, who through the eternal Spirit offered himself without blemish to God, purify our conscience from dead works to serve the living God.  (Hebrews 9:13-14)</a:t>
            </a:r>
          </a:p>
          <a:p>
            <a:pPr marL="914400" lvl="1" indent="-457200">
              <a:buFont typeface="+mj-lt"/>
              <a:buAutoNum type="arabicPeriod"/>
            </a:pPr>
            <a:r>
              <a:rPr lang="en-US" dirty="0">
                <a:solidFill>
                  <a:schemeClr val="bg1"/>
                </a:solidFill>
              </a:rPr>
              <a:t>We contact this blood through obedience to the truth of God!</a:t>
            </a:r>
          </a:p>
        </p:txBody>
      </p:sp>
      <p:pic>
        <p:nvPicPr>
          <p:cNvPr id="4" name="Picture 3">
            <a:extLst>
              <a:ext uri="{FF2B5EF4-FFF2-40B4-BE49-F238E27FC236}">
                <a16:creationId xmlns:a16="http://schemas.microsoft.com/office/drawing/2014/main" id="{E446042B-60DF-2876-4695-B0A6FABA2D32}"/>
              </a:ext>
            </a:extLst>
          </p:cNvPr>
          <p:cNvPicPr>
            <a:picLocks noChangeAspect="1"/>
          </p:cNvPicPr>
          <p:nvPr/>
        </p:nvPicPr>
        <p:blipFill>
          <a:blip r:embed="rId2"/>
          <a:stretch>
            <a:fillRect/>
          </a:stretch>
        </p:blipFill>
        <p:spPr>
          <a:xfrm>
            <a:off x="8077200" y="0"/>
            <a:ext cx="1066892" cy="920576"/>
          </a:xfrm>
          <a:prstGeom prst="rect">
            <a:avLst/>
          </a:prstGeom>
        </p:spPr>
      </p:pic>
      <p:sp>
        <p:nvSpPr>
          <p:cNvPr id="6" name="Frame 5">
            <a:extLst>
              <a:ext uri="{FF2B5EF4-FFF2-40B4-BE49-F238E27FC236}">
                <a16:creationId xmlns:a16="http://schemas.microsoft.com/office/drawing/2014/main" id="{C41E5E04-9034-9040-CD83-F6F02DAFEEDA}"/>
              </a:ext>
            </a:extLst>
          </p:cNvPr>
          <p:cNvSpPr/>
          <p:nvPr/>
        </p:nvSpPr>
        <p:spPr>
          <a:xfrm>
            <a:off x="6374360" y="3231368"/>
            <a:ext cx="2667001" cy="1615409"/>
          </a:xfrm>
          <a:prstGeom prst="frame">
            <a:avLst>
              <a:gd name="adj1" fmla="val 2069"/>
            </a:avLst>
          </a:prstGeom>
          <a:solidFill>
            <a:schemeClr val="tx1">
              <a:lumMod val="85000"/>
            </a:schemeClr>
          </a:solidFill>
          <a:ln>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bg1"/>
                </a:solidFill>
                <a:latin typeface="Cavolini" panose="03000502040302020204" pitchFamily="66" charset="0"/>
                <a:cs typeface="Cavolini" panose="03000502040302020204" pitchFamily="66" charset="0"/>
              </a:rPr>
              <a:t>References</a:t>
            </a:r>
          </a:p>
          <a:p>
            <a:r>
              <a:rPr lang="en-US" sz="1700" dirty="0">
                <a:solidFill>
                  <a:schemeClr val="bg1"/>
                </a:solidFill>
              </a:rPr>
              <a:t>Hebrews 9:11-28, John 17:19, Ephesians 1:7, 1 Peter 1:14-19, John 17:17</a:t>
            </a:r>
          </a:p>
        </p:txBody>
      </p:sp>
      <p:sp>
        <p:nvSpPr>
          <p:cNvPr id="7" name="TextBox 6">
            <a:extLst>
              <a:ext uri="{FF2B5EF4-FFF2-40B4-BE49-F238E27FC236}">
                <a16:creationId xmlns:a16="http://schemas.microsoft.com/office/drawing/2014/main" id="{638DEA17-7023-0B9C-2AE7-F3681859CB63}"/>
              </a:ext>
            </a:extLst>
          </p:cNvPr>
          <p:cNvSpPr txBox="1"/>
          <p:nvPr/>
        </p:nvSpPr>
        <p:spPr>
          <a:xfrm>
            <a:off x="6374360" y="1366804"/>
            <a:ext cx="2667001" cy="1532727"/>
          </a:xfrm>
          <a:prstGeom prst="rect">
            <a:avLst/>
          </a:prstGeom>
          <a:noFill/>
        </p:spPr>
        <p:txBody>
          <a:bodyPr wrap="square" rtlCol="0">
            <a:spAutoFit/>
          </a:bodyPr>
          <a:lstStyle/>
          <a:p>
            <a:pPr>
              <a:lnSpc>
                <a:spcPct val="90000"/>
              </a:lnSpc>
            </a:pPr>
            <a:r>
              <a:rPr lang="en-US" sz="2800" dirty="0">
                <a:solidFill>
                  <a:schemeClr val="bg1"/>
                </a:solidFill>
                <a:latin typeface="system-ui"/>
              </a:rPr>
              <a:t>“Sanctify them in the truth, your word is truth.”</a:t>
            </a:r>
            <a:endParaRPr lang="en-US" sz="2800" i="0" dirty="0">
              <a:solidFill>
                <a:schemeClr val="bg1"/>
              </a:solidFill>
              <a:effectLst/>
              <a:latin typeface="system-ui"/>
            </a:endParaRPr>
          </a:p>
          <a:p>
            <a:pPr algn="r">
              <a:lnSpc>
                <a:spcPct val="90000"/>
              </a:lnSpc>
            </a:pPr>
            <a:r>
              <a:rPr lang="en-US" dirty="0">
                <a:solidFill>
                  <a:schemeClr val="bg1"/>
                </a:solidFill>
                <a:latin typeface="system-ui"/>
              </a:rPr>
              <a:t>John 17:17, ESV</a:t>
            </a:r>
            <a:endParaRPr lang="en-US" dirty="0">
              <a:solidFill>
                <a:schemeClr val="bg1"/>
              </a:solidFill>
            </a:endParaRPr>
          </a:p>
        </p:txBody>
      </p:sp>
      <p:pic>
        <p:nvPicPr>
          <p:cNvPr id="9" name="Picture 8">
            <a:extLst>
              <a:ext uri="{FF2B5EF4-FFF2-40B4-BE49-F238E27FC236}">
                <a16:creationId xmlns:a16="http://schemas.microsoft.com/office/drawing/2014/main" id="{13F8C5EF-7539-FD61-0AAF-508739A493DA}"/>
              </a:ext>
            </a:extLst>
          </p:cNvPr>
          <p:cNvPicPr>
            <a:picLocks noChangeAspect="1"/>
          </p:cNvPicPr>
          <p:nvPr/>
        </p:nvPicPr>
        <p:blipFill>
          <a:blip r:embed="rId3"/>
          <a:stretch>
            <a:fillRect/>
          </a:stretch>
        </p:blipFill>
        <p:spPr>
          <a:xfrm>
            <a:off x="7707861" y="4954555"/>
            <a:ext cx="1463538" cy="1903445"/>
          </a:xfrm>
          <a:prstGeom prst="rect">
            <a:avLst/>
          </a:prstGeom>
        </p:spPr>
      </p:pic>
      <p:cxnSp>
        <p:nvCxnSpPr>
          <p:cNvPr id="11" name="Straight Connector 10">
            <a:extLst>
              <a:ext uri="{FF2B5EF4-FFF2-40B4-BE49-F238E27FC236}">
                <a16:creationId xmlns:a16="http://schemas.microsoft.com/office/drawing/2014/main" id="{855F6FF4-55B3-FEC8-4E03-3E56C4362C51}"/>
              </a:ext>
            </a:extLst>
          </p:cNvPr>
          <p:cNvCxnSpPr/>
          <p:nvPr/>
        </p:nvCxnSpPr>
        <p:spPr>
          <a:xfrm>
            <a:off x="6270170" y="251927"/>
            <a:ext cx="0" cy="64661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3956EC-2CE0-773D-541B-63EEE7593FDC}"/>
              </a:ext>
            </a:extLst>
          </p:cNvPr>
          <p:cNvSpPr txBox="1"/>
          <p:nvPr/>
        </p:nvSpPr>
        <p:spPr>
          <a:xfrm>
            <a:off x="6270170" y="5380087"/>
            <a:ext cx="1362270" cy="1421928"/>
          </a:xfrm>
          <a:prstGeom prst="rect">
            <a:avLst/>
          </a:prstGeom>
          <a:noFill/>
        </p:spPr>
        <p:txBody>
          <a:bodyPr wrap="square" rtlCol="0">
            <a:spAutoFit/>
          </a:bodyPr>
          <a:lstStyle/>
          <a:p>
            <a:pPr algn="ctr">
              <a:lnSpc>
                <a:spcPct val="90000"/>
              </a:lnSpc>
            </a:pPr>
            <a:r>
              <a:rPr lang="en-US" sz="2400" i="1" dirty="0">
                <a:solidFill>
                  <a:schemeClr val="bg1"/>
                </a:solidFill>
                <a:effectLst/>
                <a:latin typeface="Script MT Bold" panose="03040602040607080904" pitchFamily="66" charset="0"/>
              </a:rPr>
              <a:t>What Jesus wants for me</a:t>
            </a:r>
            <a:endParaRPr lang="en-US" sz="1600" i="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42757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50000"/>
              </a:schemeClr>
            </a:gs>
            <a:gs pos="65000">
              <a:schemeClr val="bg2">
                <a:lumMod val="25000"/>
              </a:schemeClr>
            </a:gs>
            <a:gs pos="100000">
              <a:srgbClr val="C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20C-25C0-4A07-ABA9-0A09B04533E5}"/>
              </a:ext>
            </a:extLst>
          </p:cNvPr>
          <p:cNvSpPr>
            <a:spLocks noGrp="1"/>
          </p:cNvSpPr>
          <p:nvPr>
            <p:ph type="title"/>
          </p:nvPr>
        </p:nvSpPr>
        <p:spPr>
          <a:xfrm>
            <a:off x="279922" y="365127"/>
            <a:ext cx="5886058" cy="633250"/>
          </a:xfrm>
        </p:spPr>
        <p:txBody>
          <a:bodyPr>
            <a:noAutofit/>
          </a:bodyPr>
          <a:lstStyle/>
          <a:p>
            <a:r>
              <a:rPr lang="en-US" sz="3600" b="1" u="sng" dirty="0">
                <a:solidFill>
                  <a:schemeClr val="bg1"/>
                </a:solidFill>
              </a:rPr>
              <a:t>Jesus wants us to be one.</a:t>
            </a:r>
          </a:p>
        </p:txBody>
      </p:sp>
      <p:sp>
        <p:nvSpPr>
          <p:cNvPr id="3" name="Content Placeholder 2">
            <a:extLst>
              <a:ext uri="{FF2B5EF4-FFF2-40B4-BE49-F238E27FC236}">
                <a16:creationId xmlns:a16="http://schemas.microsoft.com/office/drawing/2014/main" id="{8D14FDF9-A604-AD4C-880A-A4AE6ACDCB71}"/>
              </a:ext>
            </a:extLst>
          </p:cNvPr>
          <p:cNvSpPr>
            <a:spLocks noGrp="1"/>
          </p:cNvSpPr>
          <p:nvPr>
            <p:ph idx="1"/>
          </p:nvPr>
        </p:nvSpPr>
        <p:spPr>
          <a:xfrm>
            <a:off x="391888" y="1147665"/>
            <a:ext cx="5663676" cy="5654350"/>
          </a:xfrm>
        </p:spPr>
        <p:txBody>
          <a:bodyPr>
            <a:normAutofit lnSpcReduction="10000"/>
          </a:bodyPr>
          <a:lstStyle/>
          <a:p>
            <a:r>
              <a:rPr lang="en-US" dirty="0">
                <a:solidFill>
                  <a:schemeClr val="bg1"/>
                </a:solidFill>
              </a:rPr>
              <a:t>Unity among His disciples was (and is) very important to Jesus.</a:t>
            </a:r>
          </a:p>
          <a:p>
            <a:r>
              <a:rPr lang="en-US" dirty="0">
                <a:solidFill>
                  <a:schemeClr val="bg1"/>
                </a:solidFill>
              </a:rPr>
              <a:t>The basis and perfect example for oneness or unity is the relationship between the Father and the Son.</a:t>
            </a:r>
          </a:p>
          <a:p>
            <a:r>
              <a:rPr lang="en-US" dirty="0">
                <a:solidFill>
                  <a:schemeClr val="bg1"/>
                </a:solidFill>
              </a:rPr>
              <a:t>Jesus gave His glory to the disciples “that they may be one.”  What is this glory?</a:t>
            </a:r>
          </a:p>
          <a:p>
            <a:pPr lvl="1"/>
            <a:r>
              <a:rPr lang="en-US" dirty="0">
                <a:solidFill>
                  <a:schemeClr val="bg1"/>
                </a:solidFill>
              </a:rPr>
              <a:t>It is different from the glory that Jesus had prior to His earthly life.  </a:t>
            </a:r>
          </a:p>
          <a:p>
            <a:pPr lvl="1"/>
            <a:r>
              <a:rPr lang="en-US" dirty="0">
                <a:solidFill>
                  <a:schemeClr val="bg1"/>
                </a:solidFill>
              </a:rPr>
              <a:t>It is a glory that is based on fulfilling the will of the Father.   </a:t>
            </a:r>
          </a:p>
          <a:p>
            <a:r>
              <a:rPr lang="en-US" dirty="0">
                <a:solidFill>
                  <a:schemeClr val="bg1"/>
                </a:solidFill>
              </a:rPr>
              <a:t>We share in this glory when we obey the truth that Jesus revealed.</a:t>
            </a:r>
          </a:p>
        </p:txBody>
      </p:sp>
      <p:pic>
        <p:nvPicPr>
          <p:cNvPr id="4" name="Picture 3">
            <a:extLst>
              <a:ext uri="{FF2B5EF4-FFF2-40B4-BE49-F238E27FC236}">
                <a16:creationId xmlns:a16="http://schemas.microsoft.com/office/drawing/2014/main" id="{E446042B-60DF-2876-4695-B0A6FABA2D32}"/>
              </a:ext>
            </a:extLst>
          </p:cNvPr>
          <p:cNvPicPr>
            <a:picLocks noChangeAspect="1"/>
          </p:cNvPicPr>
          <p:nvPr/>
        </p:nvPicPr>
        <p:blipFill>
          <a:blip r:embed="rId2"/>
          <a:stretch>
            <a:fillRect/>
          </a:stretch>
        </p:blipFill>
        <p:spPr>
          <a:xfrm>
            <a:off x="8077200" y="0"/>
            <a:ext cx="1066892" cy="920576"/>
          </a:xfrm>
          <a:prstGeom prst="rect">
            <a:avLst/>
          </a:prstGeom>
        </p:spPr>
      </p:pic>
      <p:sp>
        <p:nvSpPr>
          <p:cNvPr id="6" name="Frame 5">
            <a:extLst>
              <a:ext uri="{FF2B5EF4-FFF2-40B4-BE49-F238E27FC236}">
                <a16:creationId xmlns:a16="http://schemas.microsoft.com/office/drawing/2014/main" id="{C41E5E04-9034-9040-CD83-F6F02DAFEEDA}"/>
              </a:ext>
            </a:extLst>
          </p:cNvPr>
          <p:cNvSpPr/>
          <p:nvPr/>
        </p:nvSpPr>
        <p:spPr>
          <a:xfrm>
            <a:off x="6374360" y="3231368"/>
            <a:ext cx="2667001" cy="1615409"/>
          </a:xfrm>
          <a:prstGeom prst="frame">
            <a:avLst>
              <a:gd name="adj1" fmla="val 2069"/>
            </a:avLst>
          </a:prstGeom>
          <a:solidFill>
            <a:schemeClr val="tx1">
              <a:lumMod val="85000"/>
            </a:schemeClr>
          </a:solidFill>
          <a:ln>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bg1"/>
                </a:solidFill>
                <a:latin typeface="Cavolini" panose="03000502040302020204" pitchFamily="66" charset="0"/>
                <a:cs typeface="Cavolini" panose="03000502040302020204" pitchFamily="66" charset="0"/>
              </a:rPr>
              <a:t>References</a:t>
            </a:r>
          </a:p>
          <a:p>
            <a:r>
              <a:rPr lang="en-US" sz="1700" dirty="0">
                <a:solidFill>
                  <a:schemeClr val="bg1"/>
                </a:solidFill>
              </a:rPr>
              <a:t>Hebrews 2:9-10, John 1:14, 1 John 1:3, 2 Peter 1:4</a:t>
            </a:r>
          </a:p>
        </p:txBody>
      </p:sp>
      <p:sp>
        <p:nvSpPr>
          <p:cNvPr id="7" name="TextBox 6">
            <a:extLst>
              <a:ext uri="{FF2B5EF4-FFF2-40B4-BE49-F238E27FC236}">
                <a16:creationId xmlns:a16="http://schemas.microsoft.com/office/drawing/2014/main" id="{638DEA17-7023-0B9C-2AE7-F3681859CB63}"/>
              </a:ext>
            </a:extLst>
          </p:cNvPr>
          <p:cNvSpPr txBox="1"/>
          <p:nvPr/>
        </p:nvSpPr>
        <p:spPr>
          <a:xfrm>
            <a:off x="6374359" y="1152741"/>
            <a:ext cx="2667001" cy="1865126"/>
          </a:xfrm>
          <a:prstGeom prst="rect">
            <a:avLst/>
          </a:prstGeom>
          <a:noFill/>
        </p:spPr>
        <p:txBody>
          <a:bodyPr wrap="square" rtlCol="0">
            <a:spAutoFit/>
          </a:bodyPr>
          <a:lstStyle/>
          <a:p>
            <a:pPr>
              <a:lnSpc>
                <a:spcPct val="90000"/>
              </a:lnSpc>
            </a:pPr>
            <a:r>
              <a:rPr lang="en-US" sz="2200" dirty="0">
                <a:solidFill>
                  <a:schemeClr val="bg1"/>
                </a:solidFill>
                <a:latin typeface="system-ui"/>
              </a:rPr>
              <a:t>“The glory that you have given me I have given to them, that they may be one even as we are one.”</a:t>
            </a:r>
            <a:endParaRPr lang="en-US" sz="2200" i="0" dirty="0">
              <a:solidFill>
                <a:schemeClr val="bg1"/>
              </a:solidFill>
              <a:effectLst/>
              <a:latin typeface="system-ui"/>
            </a:endParaRPr>
          </a:p>
          <a:p>
            <a:pPr algn="r">
              <a:lnSpc>
                <a:spcPct val="90000"/>
              </a:lnSpc>
            </a:pPr>
            <a:r>
              <a:rPr lang="en-US" dirty="0">
                <a:solidFill>
                  <a:schemeClr val="bg1"/>
                </a:solidFill>
                <a:latin typeface="system-ui"/>
              </a:rPr>
              <a:t>John 17:22, ESV</a:t>
            </a:r>
            <a:endParaRPr lang="en-US" dirty="0">
              <a:solidFill>
                <a:schemeClr val="bg1"/>
              </a:solidFill>
            </a:endParaRPr>
          </a:p>
        </p:txBody>
      </p:sp>
      <p:pic>
        <p:nvPicPr>
          <p:cNvPr id="9" name="Picture 8">
            <a:extLst>
              <a:ext uri="{FF2B5EF4-FFF2-40B4-BE49-F238E27FC236}">
                <a16:creationId xmlns:a16="http://schemas.microsoft.com/office/drawing/2014/main" id="{13F8C5EF-7539-FD61-0AAF-508739A493DA}"/>
              </a:ext>
            </a:extLst>
          </p:cNvPr>
          <p:cNvPicPr>
            <a:picLocks noChangeAspect="1"/>
          </p:cNvPicPr>
          <p:nvPr/>
        </p:nvPicPr>
        <p:blipFill>
          <a:blip r:embed="rId3"/>
          <a:stretch>
            <a:fillRect/>
          </a:stretch>
        </p:blipFill>
        <p:spPr>
          <a:xfrm>
            <a:off x="7707861" y="4954555"/>
            <a:ext cx="1463538" cy="1903445"/>
          </a:xfrm>
          <a:prstGeom prst="rect">
            <a:avLst/>
          </a:prstGeom>
        </p:spPr>
      </p:pic>
      <p:cxnSp>
        <p:nvCxnSpPr>
          <p:cNvPr id="11" name="Straight Connector 10">
            <a:extLst>
              <a:ext uri="{FF2B5EF4-FFF2-40B4-BE49-F238E27FC236}">
                <a16:creationId xmlns:a16="http://schemas.microsoft.com/office/drawing/2014/main" id="{855F6FF4-55B3-FEC8-4E03-3E56C4362C51}"/>
              </a:ext>
            </a:extLst>
          </p:cNvPr>
          <p:cNvCxnSpPr/>
          <p:nvPr/>
        </p:nvCxnSpPr>
        <p:spPr>
          <a:xfrm>
            <a:off x="6270170" y="251927"/>
            <a:ext cx="0" cy="64661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3956EC-2CE0-773D-541B-63EEE7593FDC}"/>
              </a:ext>
            </a:extLst>
          </p:cNvPr>
          <p:cNvSpPr txBox="1"/>
          <p:nvPr/>
        </p:nvSpPr>
        <p:spPr>
          <a:xfrm>
            <a:off x="6270170" y="5380087"/>
            <a:ext cx="1362270" cy="1421928"/>
          </a:xfrm>
          <a:prstGeom prst="rect">
            <a:avLst/>
          </a:prstGeom>
          <a:noFill/>
        </p:spPr>
        <p:txBody>
          <a:bodyPr wrap="square" rtlCol="0">
            <a:spAutoFit/>
          </a:bodyPr>
          <a:lstStyle/>
          <a:p>
            <a:pPr algn="ctr">
              <a:lnSpc>
                <a:spcPct val="90000"/>
              </a:lnSpc>
            </a:pPr>
            <a:r>
              <a:rPr lang="en-US" sz="2400" i="1" dirty="0">
                <a:solidFill>
                  <a:schemeClr val="bg1"/>
                </a:solidFill>
                <a:effectLst/>
                <a:latin typeface="Script MT Bold" panose="03040602040607080904" pitchFamily="66" charset="0"/>
              </a:rPr>
              <a:t>What Jesus wants for me</a:t>
            </a:r>
            <a:endParaRPr lang="en-US" sz="1600" i="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3635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50000"/>
              </a:schemeClr>
            </a:gs>
            <a:gs pos="65000">
              <a:schemeClr val="bg2">
                <a:lumMod val="25000"/>
              </a:schemeClr>
            </a:gs>
            <a:gs pos="100000">
              <a:srgbClr val="C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E20C-25C0-4A07-ABA9-0A09B04533E5}"/>
              </a:ext>
            </a:extLst>
          </p:cNvPr>
          <p:cNvSpPr>
            <a:spLocks noGrp="1"/>
          </p:cNvSpPr>
          <p:nvPr>
            <p:ph type="title"/>
          </p:nvPr>
        </p:nvSpPr>
        <p:spPr>
          <a:xfrm>
            <a:off x="279922" y="365127"/>
            <a:ext cx="5886058" cy="633250"/>
          </a:xfrm>
        </p:spPr>
        <p:txBody>
          <a:bodyPr>
            <a:noAutofit/>
          </a:bodyPr>
          <a:lstStyle/>
          <a:p>
            <a:r>
              <a:rPr lang="en-US" sz="3600" b="1" u="sng" dirty="0">
                <a:solidFill>
                  <a:schemeClr val="bg1"/>
                </a:solidFill>
              </a:rPr>
              <a:t>Jesus wants us to be with Him!</a:t>
            </a:r>
          </a:p>
        </p:txBody>
      </p:sp>
      <p:sp>
        <p:nvSpPr>
          <p:cNvPr id="3" name="Content Placeholder 2">
            <a:extLst>
              <a:ext uri="{FF2B5EF4-FFF2-40B4-BE49-F238E27FC236}">
                <a16:creationId xmlns:a16="http://schemas.microsoft.com/office/drawing/2014/main" id="{8D14FDF9-A604-AD4C-880A-A4AE6ACDCB71}"/>
              </a:ext>
            </a:extLst>
          </p:cNvPr>
          <p:cNvSpPr>
            <a:spLocks noGrp="1"/>
          </p:cNvSpPr>
          <p:nvPr>
            <p:ph idx="1"/>
          </p:nvPr>
        </p:nvSpPr>
        <p:spPr>
          <a:xfrm>
            <a:off x="391888" y="1147665"/>
            <a:ext cx="5663676" cy="5654350"/>
          </a:xfrm>
        </p:spPr>
        <p:txBody>
          <a:bodyPr>
            <a:normAutofit/>
          </a:bodyPr>
          <a:lstStyle/>
          <a:p>
            <a:r>
              <a:rPr lang="en-US" dirty="0">
                <a:solidFill>
                  <a:schemeClr val="bg1"/>
                </a:solidFill>
              </a:rPr>
              <a:t>As Jesus brings His prayer – list of things He wants for His followers – to a close, He verbalizes His desire for His followers to be with Him.  How encouraging should this be to all of us?</a:t>
            </a:r>
          </a:p>
          <a:p>
            <a:r>
              <a:rPr lang="en-US" dirty="0">
                <a:solidFill>
                  <a:schemeClr val="bg1"/>
                </a:solidFill>
              </a:rPr>
              <a:t>When we obey His word, we enjoy a spiritual relationship with Him.  </a:t>
            </a:r>
          </a:p>
          <a:p>
            <a:r>
              <a:rPr lang="en-US" dirty="0">
                <a:solidFill>
                  <a:schemeClr val="bg1"/>
                </a:solidFill>
              </a:rPr>
              <a:t>I believe this request of Jesus looks forward to the time when we will “see Him as He is.”   </a:t>
            </a:r>
          </a:p>
        </p:txBody>
      </p:sp>
      <p:pic>
        <p:nvPicPr>
          <p:cNvPr id="4" name="Picture 3">
            <a:extLst>
              <a:ext uri="{FF2B5EF4-FFF2-40B4-BE49-F238E27FC236}">
                <a16:creationId xmlns:a16="http://schemas.microsoft.com/office/drawing/2014/main" id="{E446042B-60DF-2876-4695-B0A6FABA2D32}"/>
              </a:ext>
            </a:extLst>
          </p:cNvPr>
          <p:cNvPicPr>
            <a:picLocks noChangeAspect="1"/>
          </p:cNvPicPr>
          <p:nvPr/>
        </p:nvPicPr>
        <p:blipFill>
          <a:blip r:embed="rId2"/>
          <a:stretch>
            <a:fillRect/>
          </a:stretch>
        </p:blipFill>
        <p:spPr>
          <a:xfrm>
            <a:off x="8077200" y="0"/>
            <a:ext cx="1066892" cy="920576"/>
          </a:xfrm>
          <a:prstGeom prst="rect">
            <a:avLst/>
          </a:prstGeom>
        </p:spPr>
      </p:pic>
      <p:sp>
        <p:nvSpPr>
          <p:cNvPr id="6" name="Frame 5">
            <a:extLst>
              <a:ext uri="{FF2B5EF4-FFF2-40B4-BE49-F238E27FC236}">
                <a16:creationId xmlns:a16="http://schemas.microsoft.com/office/drawing/2014/main" id="{C41E5E04-9034-9040-CD83-F6F02DAFEEDA}"/>
              </a:ext>
            </a:extLst>
          </p:cNvPr>
          <p:cNvSpPr/>
          <p:nvPr/>
        </p:nvSpPr>
        <p:spPr>
          <a:xfrm>
            <a:off x="6374360" y="3673418"/>
            <a:ext cx="2667001" cy="1173359"/>
          </a:xfrm>
          <a:prstGeom prst="frame">
            <a:avLst>
              <a:gd name="adj1" fmla="val 2069"/>
            </a:avLst>
          </a:prstGeom>
          <a:solidFill>
            <a:schemeClr val="tx1">
              <a:lumMod val="85000"/>
            </a:schemeClr>
          </a:solidFill>
          <a:ln>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bg1"/>
                </a:solidFill>
                <a:latin typeface="Cavolini" panose="03000502040302020204" pitchFamily="66" charset="0"/>
                <a:cs typeface="Cavolini" panose="03000502040302020204" pitchFamily="66" charset="0"/>
              </a:rPr>
              <a:t>References</a:t>
            </a:r>
          </a:p>
          <a:p>
            <a:r>
              <a:rPr lang="en-US" sz="1700" dirty="0">
                <a:solidFill>
                  <a:schemeClr val="bg1"/>
                </a:solidFill>
              </a:rPr>
              <a:t>Ephesians 2:4-7, 1 Peter 1:3-5</a:t>
            </a:r>
          </a:p>
        </p:txBody>
      </p:sp>
      <p:sp>
        <p:nvSpPr>
          <p:cNvPr id="7" name="TextBox 6">
            <a:extLst>
              <a:ext uri="{FF2B5EF4-FFF2-40B4-BE49-F238E27FC236}">
                <a16:creationId xmlns:a16="http://schemas.microsoft.com/office/drawing/2014/main" id="{638DEA17-7023-0B9C-2AE7-F3681859CB63}"/>
              </a:ext>
            </a:extLst>
          </p:cNvPr>
          <p:cNvSpPr txBox="1"/>
          <p:nvPr/>
        </p:nvSpPr>
        <p:spPr>
          <a:xfrm>
            <a:off x="6374359" y="1152741"/>
            <a:ext cx="2667001" cy="2288512"/>
          </a:xfrm>
          <a:prstGeom prst="rect">
            <a:avLst/>
          </a:prstGeom>
          <a:noFill/>
        </p:spPr>
        <p:txBody>
          <a:bodyPr wrap="square" rtlCol="0">
            <a:spAutoFit/>
          </a:bodyPr>
          <a:lstStyle/>
          <a:p>
            <a:pPr marL="0" marR="0">
              <a:lnSpc>
                <a:spcPct val="107000"/>
              </a:lnSpc>
              <a:spcBef>
                <a:spcPts val="0"/>
              </a:spcBef>
              <a:spcAft>
                <a:spcPts val="800"/>
              </a:spcAft>
            </a:pPr>
            <a:r>
              <a:rPr lang="en-US" sz="1600" b="1"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24 </a:t>
            </a:r>
            <a:r>
              <a:rPr lang="en-US"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Father, I desire that they also, whom you have given me, may be with me where I am, to see my glory that you have given me because you loved me before the foundation of the world.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90000"/>
              </a:lnSpc>
            </a:pPr>
            <a:r>
              <a:rPr lang="en-US" sz="1600" dirty="0">
                <a:solidFill>
                  <a:schemeClr val="bg1"/>
                </a:solidFill>
                <a:latin typeface="system-ui"/>
              </a:rPr>
              <a:t>John 17:24, ESV</a:t>
            </a:r>
            <a:endParaRPr lang="en-US" sz="1600" dirty="0">
              <a:solidFill>
                <a:schemeClr val="bg1"/>
              </a:solidFill>
            </a:endParaRPr>
          </a:p>
        </p:txBody>
      </p:sp>
      <p:pic>
        <p:nvPicPr>
          <p:cNvPr id="9" name="Picture 8">
            <a:extLst>
              <a:ext uri="{FF2B5EF4-FFF2-40B4-BE49-F238E27FC236}">
                <a16:creationId xmlns:a16="http://schemas.microsoft.com/office/drawing/2014/main" id="{13F8C5EF-7539-FD61-0AAF-508739A493DA}"/>
              </a:ext>
            </a:extLst>
          </p:cNvPr>
          <p:cNvPicPr>
            <a:picLocks noChangeAspect="1"/>
          </p:cNvPicPr>
          <p:nvPr/>
        </p:nvPicPr>
        <p:blipFill>
          <a:blip r:embed="rId3"/>
          <a:stretch>
            <a:fillRect/>
          </a:stretch>
        </p:blipFill>
        <p:spPr>
          <a:xfrm>
            <a:off x="7707861" y="4954555"/>
            <a:ext cx="1463538" cy="1903445"/>
          </a:xfrm>
          <a:prstGeom prst="rect">
            <a:avLst/>
          </a:prstGeom>
        </p:spPr>
      </p:pic>
      <p:cxnSp>
        <p:nvCxnSpPr>
          <p:cNvPr id="11" name="Straight Connector 10">
            <a:extLst>
              <a:ext uri="{FF2B5EF4-FFF2-40B4-BE49-F238E27FC236}">
                <a16:creationId xmlns:a16="http://schemas.microsoft.com/office/drawing/2014/main" id="{855F6FF4-55B3-FEC8-4E03-3E56C4362C51}"/>
              </a:ext>
            </a:extLst>
          </p:cNvPr>
          <p:cNvCxnSpPr/>
          <p:nvPr/>
        </p:nvCxnSpPr>
        <p:spPr>
          <a:xfrm>
            <a:off x="6270170" y="251927"/>
            <a:ext cx="0" cy="64661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3956EC-2CE0-773D-541B-63EEE7593FDC}"/>
              </a:ext>
            </a:extLst>
          </p:cNvPr>
          <p:cNvSpPr txBox="1"/>
          <p:nvPr/>
        </p:nvSpPr>
        <p:spPr>
          <a:xfrm>
            <a:off x="6270170" y="5380087"/>
            <a:ext cx="1362270" cy="1421928"/>
          </a:xfrm>
          <a:prstGeom prst="rect">
            <a:avLst/>
          </a:prstGeom>
          <a:noFill/>
        </p:spPr>
        <p:txBody>
          <a:bodyPr wrap="square" rtlCol="0">
            <a:spAutoFit/>
          </a:bodyPr>
          <a:lstStyle/>
          <a:p>
            <a:pPr algn="ctr">
              <a:lnSpc>
                <a:spcPct val="90000"/>
              </a:lnSpc>
            </a:pPr>
            <a:r>
              <a:rPr lang="en-US" sz="2400" i="1" dirty="0">
                <a:solidFill>
                  <a:schemeClr val="bg1"/>
                </a:solidFill>
                <a:effectLst/>
                <a:latin typeface="Script MT Bold" panose="03040602040607080904" pitchFamily="66" charset="0"/>
              </a:rPr>
              <a:t>What Jesus wants for me</a:t>
            </a:r>
            <a:endParaRPr lang="en-US" sz="1600" i="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212782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701</Words>
  <Application>Microsoft Office PowerPoint</Application>
  <PresentationFormat>On-screen Show (4:3)</PresentationFormat>
  <Paragraphs>60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Cavolini</vt:lpstr>
      <vt:lpstr>Script MT Bold</vt:lpstr>
      <vt:lpstr>Segoe UI</vt:lpstr>
      <vt:lpstr>system-ui</vt:lpstr>
      <vt:lpstr>Office Theme</vt:lpstr>
      <vt:lpstr>PowerPoint Presentation</vt:lpstr>
      <vt:lpstr>What Jesus wants for me</vt:lpstr>
      <vt:lpstr>Jesus wants us to be kept.</vt:lpstr>
      <vt:lpstr>Jesus wants us to have joy.</vt:lpstr>
      <vt:lpstr>Jesus wants us to be sanctified.</vt:lpstr>
      <vt:lpstr>Jesus wants us to be one.</vt:lpstr>
      <vt:lpstr>Jesus wants us to be with Him!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Jeb</dc:creator>
  <cp:lastModifiedBy>Jeb</cp:lastModifiedBy>
  <cp:revision>7</cp:revision>
  <dcterms:created xsi:type="dcterms:W3CDTF">2022-12-03T17:26:24Z</dcterms:created>
  <dcterms:modified xsi:type="dcterms:W3CDTF">2022-12-04T04:33:50Z</dcterms:modified>
</cp:coreProperties>
</file>