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6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6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6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9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3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19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5189" y="1912366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-30710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9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0" y="758582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7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9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4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4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7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2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442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429E6-22BD-B84E-8353-B209B46D59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9355" b="-1"/>
          <a:stretch/>
        </p:blipFill>
        <p:spPr>
          <a:xfrm>
            <a:off x="20" y="10"/>
            <a:ext cx="914169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C1977F-CAF8-AC74-1171-760C8983E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3077" y="2896299"/>
            <a:ext cx="5850293" cy="1289304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/>
              <a:t>My Biggest </a:t>
            </a:r>
            <a:br>
              <a:rPr lang="en-US" sz="4800" dirty="0"/>
            </a:br>
            <a:r>
              <a:rPr lang="en-US" sz="4800" dirty="0"/>
              <a:t>Problem in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F3CB3-D3F9-8A42-7CE2-890370467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3076" y="4579075"/>
            <a:ext cx="5850293" cy="153619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j-lt"/>
              </a:rPr>
              <a:t>Church of Christ at Medina</a:t>
            </a:r>
          </a:p>
          <a:p>
            <a:pPr algn="ctr"/>
            <a:r>
              <a:rPr lang="en-US" dirty="0">
                <a:latin typeface="+mj-lt"/>
              </a:rPr>
              <a:t>January 1</a:t>
            </a:r>
            <a:r>
              <a:rPr lang="en-US" baseline="30000" dirty="0">
                <a:latin typeface="+mj-lt"/>
              </a:rPr>
              <a:t>st</a:t>
            </a:r>
            <a:r>
              <a:rPr lang="en-US" dirty="0">
                <a:latin typeface="+mj-lt"/>
              </a:rPr>
              <a:t>, 2023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368623"/>
            <a:ext cx="3182692" cy="27432"/>
          </a:xfrm>
          <a:custGeom>
            <a:avLst/>
            <a:gdLst>
              <a:gd name="connsiteX0" fmla="*/ 0 w 3182692"/>
              <a:gd name="connsiteY0" fmla="*/ 0 h 27432"/>
              <a:gd name="connsiteX1" fmla="*/ 604711 w 3182692"/>
              <a:gd name="connsiteY1" fmla="*/ 0 h 27432"/>
              <a:gd name="connsiteX2" fmla="*/ 1241250 w 3182692"/>
              <a:gd name="connsiteY2" fmla="*/ 0 h 27432"/>
              <a:gd name="connsiteX3" fmla="*/ 1909615 w 3182692"/>
              <a:gd name="connsiteY3" fmla="*/ 0 h 27432"/>
              <a:gd name="connsiteX4" fmla="*/ 2577981 w 3182692"/>
              <a:gd name="connsiteY4" fmla="*/ 0 h 27432"/>
              <a:gd name="connsiteX5" fmla="*/ 3182692 w 3182692"/>
              <a:gd name="connsiteY5" fmla="*/ 0 h 27432"/>
              <a:gd name="connsiteX6" fmla="*/ 3182692 w 3182692"/>
              <a:gd name="connsiteY6" fmla="*/ 27432 h 27432"/>
              <a:gd name="connsiteX7" fmla="*/ 2482500 w 3182692"/>
              <a:gd name="connsiteY7" fmla="*/ 27432 h 27432"/>
              <a:gd name="connsiteX8" fmla="*/ 1782308 w 3182692"/>
              <a:gd name="connsiteY8" fmla="*/ 27432 h 27432"/>
              <a:gd name="connsiteX9" fmla="*/ 1145769 w 3182692"/>
              <a:gd name="connsiteY9" fmla="*/ 27432 h 27432"/>
              <a:gd name="connsiteX10" fmla="*/ 0 w 3182692"/>
              <a:gd name="connsiteY10" fmla="*/ 27432 h 27432"/>
              <a:gd name="connsiteX11" fmla="*/ 0 w 3182692"/>
              <a:gd name="connsiteY11" fmla="*/ 0 h 27432"/>
              <a:gd name="connsiteX0" fmla="*/ 0 w 3182692"/>
              <a:gd name="connsiteY0" fmla="*/ 0 h 27432"/>
              <a:gd name="connsiteX1" fmla="*/ 604711 w 3182692"/>
              <a:gd name="connsiteY1" fmla="*/ 0 h 27432"/>
              <a:gd name="connsiteX2" fmla="*/ 1145769 w 3182692"/>
              <a:gd name="connsiteY2" fmla="*/ 0 h 27432"/>
              <a:gd name="connsiteX3" fmla="*/ 1845961 w 3182692"/>
              <a:gd name="connsiteY3" fmla="*/ 0 h 27432"/>
              <a:gd name="connsiteX4" fmla="*/ 2450673 w 3182692"/>
              <a:gd name="connsiteY4" fmla="*/ 0 h 27432"/>
              <a:gd name="connsiteX5" fmla="*/ 3182692 w 3182692"/>
              <a:gd name="connsiteY5" fmla="*/ 0 h 27432"/>
              <a:gd name="connsiteX6" fmla="*/ 3182692 w 3182692"/>
              <a:gd name="connsiteY6" fmla="*/ 27432 h 27432"/>
              <a:gd name="connsiteX7" fmla="*/ 2546154 w 3182692"/>
              <a:gd name="connsiteY7" fmla="*/ 27432 h 27432"/>
              <a:gd name="connsiteX8" fmla="*/ 1845961 w 3182692"/>
              <a:gd name="connsiteY8" fmla="*/ 27432 h 27432"/>
              <a:gd name="connsiteX9" fmla="*/ 1304904 w 3182692"/>
              <a:gd name="connsiteY9" fmla="*/ 27432 h 27432"/>
              <a:gd name="connsiteX10" fmla="*/ 668365 w 3182692"/>
              <a:gd name="connsiteY10" fmla="*/ 27432 h 27432"/>
              <a:gd name="connsiteX11" fmla="*/ 0 w 3182692"/>
              <a:gd name="connsiteY11" fmla="*/ 27432 h 27432"/>
              <a:gd name="connsiteX12" fmla="*/ 0 w 3182692"/>
              <a:gd name="connsiteY12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27432" fill="none" extrusionOk="0">
                <a:moveTo>
                  <a:pt x="0" y="0"/>
                </a:moveTo>
                <a:cubicBezTo>
                  <a:pt x="145195" y="-37571"/>
                  <a:pt x="472618" y="-13696"/>
                  <a:pt x="604711" y="0"/>
                </a:cubicBezTo>
                <a:cubicBezTo>
                  <a:pt x="706652" y="-3280"/>
                  <a:pt x="1039328" y="-8567"/>
                  <a:pt x="1241250" y="0"/>
                </a:cubicBezTo>
                <a:cubicBezTo>
                  <a:pt x="1405712" y="-7891"/>
                  <a:pt x="1711158" y="8053"/>
                  <a:pt x="1909615" y="0"/>
                </a:cubicBezTo>
                <a:cubicBezTo>
                  <a:pt x="2107436" y="-40150"/>
                  <a:pt x="2247192" y="19443"/>
                  <a:pt x="2577981" y="0"/>
                </a:cubicBezTo>
                <a:cubicBezTo>
                  <a:pt x="2894393" y="-5855"/>
                  <a:pt x="3041563" y="17846"/>
                  <a:pt x="3182692" y="0"/>
                </a:cubicBezTo>
                <a:cubicBezTo>
                  <a:pt x="3181483" y="8407"/>
                  <a:pt x="3183078" y="21662"/>
                  <a:pt x="3182692" y="27432"/>
                </a:cubicBezTo>
                <a:cubicBezTo>
                  <a:pt x="2975928" y="66594"/>
                  <a:pt x="2667693" y="28550"/>
                  <a:pt x="2482500" y="27432"/>
                </a:cubicBezTo>
                <a:cubicBezTo>
                  <a:pt x="2299734" y="46056"/>
                  <a:pt x="1925962" y="18447"/>
                  <a:pt x="1782308" y="27432"/>
                </a:cubicBezTo>
                <a:cubicBezTo>
                  <a:pt x="1635580" y="29690"/>
                  <a:pt x="1257854" y="5481"/>
                  <a:pt x="1145769" y="27432"/>
                </a:cubicBezTo>
                <a:cubicBezTo>
                  <a:pt x="1025065" y="65718"/>
                  <a:pt x="247799" y="-2392"/>
                  <a:pt x="0" y="27432"/>
                </a:cubicBezTo>
                <a:cubicBezTo>
                  <a:pt x="-877" y="21414"/>
                  <a:pt x="691" y="5222"/>
                  <a:pt x="0" y="0"/>
                </a:cubicBezTo>
                <a:close/>
              </a:path>
              <a:path w="3182692" h="27432" stroke="0" extrusionOk="0">
                <a:moveTo>
                  <a:pt x="0" y="0"/>
                </a:moveTo>
                <a:cubicBezTo>
                  <a:pt x="288308" y="19724"/>
                  <a:pt x="431183" y="-26509"/>
                  <a:pt x="604711" y="0"/>
                </a:cubicBezTo>
                <a:cubicBezTo>
                  <a:pt x="795174" y="4405"/>
                  <a:pt x="950067" y="22541"/>
                  <a:pt x="1145769" y="0"/>
                </a:cubicBezTo>
                <a:cubicBezTo>
                  <a:pt x="1301850" y="7702"/>
                  <a:pt x="1499974" y="-70469"/>
                  <a:pt x="1845961" y="0"/>
                </a:cubicBezTo>
                <a:cubicBezTo>
                  <a:pt x="2191264" y="15313"/>
                  <a:pt x="2307232" y="-97"/>
                  <a:pt x="2450673" y="0"/>
                </a:cubicBezTo>
                <a:cubicBezTo>
                  <a:pt x="2596405" y="-19465"/>
                  <a:pt x="3033067" y="-31048"/>
                  <a:pt x="3182692" y="0"/>
                </a:cubicBezTo>
                <a:cubicBezTo>
                  <a:pt x="3182719" y="12742"/>
                  <a:pt x="3182063" y="18962"/>
                  <a:pt x="3182692" y="27432"/>
                </a:cubicBezTo>
                <a:cubicBezTo>
                  <a:pt x="3091120" y="-13878"/>
                  <a:pt x="2811074" y="70837"/>
                  <a:pt x="2546154" y="27432"/>
                </a:cubicBezTo>
                <a:cubicBezTo>
                  <a:pt x="2285186" y="36673"/>
                  <a:pt x="2090205" y="-13177"/>
                  <a:pt x="1845961" y="27432"/>
                </a:cubicBezTo>
                <a:cubicBezTo>
                  <a:pt x="1599794" y="40637"/>
                  <a:pt x="1466284" y="46591"/>
                  <a:pt x="1304904" y="27432"/>
                </a:cubicBezTo>
                <a:cubicBezTo>
                  <a:pt x="1189365" y="52919"/>
                  <a:pt x="952251" y="32605"/>
                  <a:pt x="668365" y="27432"/>
                </a:cubicBezTo>
                <a:cubicBezTo>
                  <a:pt x="407868" y="52739"/>
                  <a:pt x="284672" y="-261"/>
                  <a:pt x="0" y="27432"/>
                </a:cubicBezTo>
                <a:cubicBezTo>
                  <a:pt x="744" y="20230"/>
                  <a:pt x="1744" y="12455"/>
                  <a:pt x="0" y="0"/>
                </a:cubicBezTo>
                <a:close/>
              </a:path>
              <a:path w="3182692" h="27432" fill="none" stroke="0" extrusionOk="0">
                <a:moveTo>
                  <a:pt x="0" y="0"/>
                </a:moveTo>
                <a:cubicBezTo>
                  <a:pt x="108839" y="-32375"/>
                  <a:pt x="447732" y="16552"/>
                  <a:pt x="604711" y="0"/>
                </a:cubicBezTo>
                <a:cubicBezTo>
                  <a:pt x="781899" y="-548"/>
                  <a:pt x="1052060" y="7118"/>
                  <a:pt x="1241250" y="0"/>
                </a:cubicBezTo>
                <a:cubicBezTo>
                  <a:pt x="1399482" y="14083"/>
                  <a:pt x="1706293" y="54730"/>
                  <a:pt x="1909615" y="0"/>
                </a:cubicBezTo>
                <a:cubicBezTo>
                  <a:pt x="2085313" y="-24404"/>
                  <a:pt x="2264415" y="16988"/>
                  <a:pt x="2577981" y="0"/>
                </a:cubicBezTo>
                <a:cubicBezTo>
                  <a:pt x="2926098" y="-10318"/>
                  <a:pt x="3036314" y="-14769"/>
                  <a:pt x="3182692" y="0"/>
                </a:cubicBezTo>
                <a:cubicBezTo>
                  <a:pt x="3181318" y="7363"/>
                  <a:pt x="3182017" y="22542"/>
                  <a:pt x="3182692" y="27432"/>
                </a:cubicBezTo>
                <a:cubicBezTo>
                  <a:pt x="2996012" y="7913"/>
                  <a:pt x="2669008" y="36539"/>
                  <a:pt x="2482500" y="27432"/>
                </a:cubicBezTo>
                <a:cubicBezTo>
                  <a:pt x="2296543" y="30390"/>
                  <a:pt x="1935236" y="17082"/>
                  <a:pt x="1782308" y="27432"/>
                </a:cubicBezTo>
                <a:cubicBezTo>
                  <a:pt x="1607683" y="34634"/>
                  <a:pt x="1291498" y="10513"/>
                  <a:pt x="1145769" y="27432"/>
                </a:cubicBezTo>
                <a:cubicBezTo>
                  <a:pt x="1015407" y="64469"/>
                  <a:pt x="262557" y="35715"/>
                  <a:pt x="0" y="27432"/>
                </a:cubicBezTo>
                <a:cubicBezTo>
                  <a:pt x="-328" y="20933"/>
                  <a:pt x="1941" y="6802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27432"/>
                      <a:gd name="connsiteX1" fmla="*/ 604711 w 3182692"/>
                      <a:gd name="connsiteY1" fmla="*/ 0 h 27432"/>
                      <a:gd name="connsiteX2" fmla="*/ 1241250 w 3182692"/>
                      <a:gd name="connsiteY2" fmla="*/ 0 h 27432"/>
                      <a:gd name="connsiteX3" fmla="*/ 1909615 w 3182692"/>
                      <a:gd name="connsiteY3" fmla="*/ 0 h 27432"/>
                      <a:gd name="connsiteX4" fmla="*/ 2577981 w 3182692"/>
                      <a:gd name="connsiteY4" fmla="*/ 0 h 27432"/>
                      <a:gd name="connsiteX5" fmla="*/ 3182692 w 3182692"/>
                      <a:gd name="connsiteY5" fmla="*/ 0 h 27432"/>
                      <a:gd name="connsiteX6" fmla="*/ 3182692 w 3182692"/>
                      <a:gd name="connsiteY6" fmla="*/ 27432 h 27432"/>
                      <a:gd name="connsiteX7" fmla="*/ 2482500 w 3182692"/>
                      <a:gd name="connsiteY7" fmla="*/ 27432 h 27432"/>
                      <a:gd name="connsiteX8" fmla="*/ 1782308 w 3182692"/>
                      <a:gd name="connsiteY8" fmla="*/ 27432 h 27432"/>
                      <a:gd name="connsiteX9" fmla="*/ 1145769 w 3182692"/>
                      <a:gd name="connsiteY9" fmla="*/ 27432 h 27432"/>
                      <a:gd name="connsiteX10" fmla="*/ 0 w 3182692"/>
                      <a:gd name="connsiteY10" fmla="*/ 27432 h 27432"/>
                      <a:gd name="connsiteX11" fmla="*/ 0 w 3182692"/>
                      <a:gd name="connsiteY11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27432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526" y="7395"/>
                          <a:pt x="3182737" y="21864"/>
                          <a:pt x="3182692" y="27432"/>
                        </a:cubicBezTo>
                        <a:cubicBezTo>
                          <a:pt x="2998421" y="30886"/>
                          <a:pt x="2675038" y="28158"/>
                          <a:pt x="2482500" y="27432"/>
                        </a:cubicBezTo>
                        <a:cubicBezTo>
                          <a:pt x="2289962" y="26706"/>
                          <a:pt x="1930644" y="15978"/>
                          <a:pt x="1782308" y="27432"/>
                        </a:cubicBezTo>
                        <a:cubicBezTo>
                          <a:pt x="1633972" y="38886"/>
                          <a:pt x="1287388" y="7152"/>
                          <a:pt x="1145769" y="27432"/>
                        </a:cubicBezTo>
                        <a:cubicBezTo>
                          <a:pt x="1004150" y="47712"/>
                          <a:pt x="256377" y="-28294"/>
                          <a:pt x="0" y="27432"/>
                        </a:cubicBezTo>
                        <a:cubicBezTo>
                          <a:pt x="-503" y="20663"/>
                          <a:pt x="1168" y="5855"/>
                          <a:pt x="0" y="0"/>
                        </a:cubicBezTo>
                        <a:close/>
                      </a:path>
                      <a:path w="3182692" h="27432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2885" y="12649"/>
                          <a:pt x="3181704" y="17989"/>
                          <a:pt x="3182692" y="27432"/>
                        </a:cubicBezTo>
                        <a:cubicBezTo>
                          <a:pt x="3039109" y="-3557"/>
                          <a:pt x="2823860" y="22992"/>
                          <a:pt x="2546154" y="27432"/>
                        </a:cubicBezTo>
                        <a:cubicBezTo>
                          <a:pt x="2268448" y="31872"/>
                          <a:pt x="2098674" y="14435"/>
                          <a:pt x="1845961" y="27432"/>
                        </a:cubicBezTo>
                        <a:cubicBezTo>
                          <a:pt x="1593248" y="40429"/>
                          <a:pt x="1456743" y="36704"/>
                          <a:pt x="1304904" y="27432"/>
                        </a:cubicBezTo>
                        <a:cubicBezTo>
                          <a:pt x="1153065" y="18160"/>
                          <a:pt x="947204" y="20270"/>
                          <a:pt x="668365" y="27432"/>
                        </a:cubicBezTo>
                        <a:cubicBezTo>
                          <a:pt x="389526" y="34594"/>
                          <a:pt x="288244" y="4516"/>
                          <a:pt x="0" y="27432"/>
                        </a:cubicBezTo>
                        <a:cubicBezTo>
                          <a:pt x="1300" y="19678"/>
                          <a:pt x="-86" y="120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18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5429E6-22BD-B84E-8353-B209B46D59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9355" b="-1"/>
          <a:stretch/>
        </p:blipFill>
        <p:spPr>
          <a:xfrm>
            <a:off x="20" y="10"/>
            <a:ext cx="914169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C1977F-CAF8-AC74-1171-760C8983E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30"/>
            <a:ext cx="9141692" cy="741719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/>
              <a:t>What is Sin?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38BCB-B443-A967-7D34-C54D5B9E2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821094"/>
            <a:ext cx="5362724" cy="6032176"/>
          </a:xfrm>
          <a:solidFill>
            <a:schemeClr val="bg1">
              <a:alpha val="2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“Sin is a small word that begins a very long sentence.”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Some Bible words for sin…</a:t>
            </a:r>
          </a:p>
          <a:p>
            <a:pPr marL="682625" lvl="1" indent="-458788">
              <a:buFont typeface="+mj-lt"/>
              <a:buAutoNum type="arabicPeriod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Sin (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harmatia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):  Missing the mark.</a:t>
            </a:r>
          </a:p>
          <a:p>
            <a:pPr marL="682625" lvl="1" indent="-458788">
              <a:buFont typeface="+mj-lt"/>
              <a:buAutoNum type="arabicPeriod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Iniquity (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avon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): Bent, twisted</a:t>
            </a:r>
          </a:p>
          <a:p>
            <a:pPr marL="682625" lvl="1" indent="-458788">
              <a:buFont typeface="+mj-lt"/>
              <a:buAutoNum type="arabicPeriod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Transgression:</a:t>
            </a:r>
          </a:p>
          <a:p>
            <a:pPr marL="1139825" lvl="2" indent="-458788"/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Pesha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:  Rebellion</a:t>
            </a:r>
          </a:p>
          <a:p>
            <a:pPr marL="1139825" lvl="2" indent="-458788"/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Parabosis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:  Stepping over a boundary line.</a:t>
            </a:r>
          </a:p>
          <a:p>
            <a:pPr marL="682625" lvl="1" indent="-458788">
              <a:buFont typeface="+mj-lt"/>
              <a:buAutoNum type="arabicPeriod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Wickedness:  Habitual sin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1BB640-8884-AF01-E2BE-81DE62BCF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05856" y="821094"/>
            <a:ext cx="3326160" cy="1477223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i="1" u="sng" dirty="0"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Romans 3:23, Proverbs 19:2, Exodus 34:7, Job 34:37, 1 John 3:4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8CDEDE-49DE-86E6-CDC8-C5C078EA1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05856" y="2840736"/>
            <a:ext cx="3326160" cy="39136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0" i="1" dirty="0">
                <a:solidFill>
                  <a:srgbClr val="FFFF00"/>
                </a:solidFill>
                <a:effectLst/>
                <a:latin typeface="system-ui"/>
              </a:rPr>
              <a:t>“Everyone who commits sin breaks God’s law, for that is what sin is, by definition—a breaking of God’s law.”</a:t>
            </a:r>
          </a:p>
          <a:p>
            <a:pPr marL="0" indent="0" algn="r">
              <a:buNone/>
            </a:pPr>
            <a:r>
              <a:rPr lang="en-US" i="1" dirty="0">
                <a:solidFill>
                  <a:srgbClr val="FFFF00"/>
                </a:solidFill>
                <a:latin typeface="system-ui"/>
                <a:cs typeface="Calibri" panose="020F0502020204030204" pitchFamily="34" charset="0"/>
              </a:rPr>
              <a:t>1 John 3:4, Phillips</a:t>
            </a:r>
            <a:endParaRPr lang="en-US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47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5429E6-22BD-B84E-8353-B209B46D59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9355" b="-1"/>
          <a:stretch/>
        </p:blipFill>
        <p:spPr>
          <a:xfrm>
            <a:off x="20" y="10"/>
            <a:ext cx="914169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C1977F-CAF8-AC74-1171-760C8983E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30"/>
            <a:ext cx="9141692" cy="741719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/>
              <a:t>Why do I Sin?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38BCB-B443-A967-7D34-C54D5B9E2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821094"/>
            <a:ext cx="5362724" cy="6032176"/>
          </a:xfrm>
          <a:solidFill>
            <a:schemeClr val="bg1">
              <a:alpha val="2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3900" dirty="0">
                <a:latin typeface="Segoe UI" panose="020B0502040204020203" pitchFamily="34" charset="0"/>
                <a:cs typeface="Segoe UI" panose="020B0502040204020203" pitchFamily="34" charset="0"/>
              </a:rPr>
              <a:t>Sin is horrible, no matter what it is called.</a:t>
            </a:r>
          </a:p>
          <a:p>
            <a:r>
              <a:rPr lang="en-US" sz="3900" dirty="0">
                <a:latin typeface="Segoe UI" panose="020B0502040204020203" pitchFamily="34" charset="0"/>
                <a:cs typeface="Segoe UI" panose="020B0502040204020203" pitchFamily="34" charset="0"/>
              </a:rPr>
              <a:t>Sin is a selfish act for our own pleasure despite God’s will for us.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1BB640-8884-AF01-E2BE-81DE62BCF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05856" y="821094"/>
            <a:ext cx="3326160" cy="1477223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i="1" u="sng" dirty="0"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James 1:14-15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8CDEDE-49DE-86E6-CDC8-C5C078EA1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05856" y="2118050"/>
            <a:ext cx="3326160" cy="46363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0" baseline="30000" dirty="0">
                <a:solidFill>
                  <a:srgbClr val="FFFF00"/>
                </a:solidFill>
                <a:effectLst/>
                <a:latin typeface="system-ui"/>
              </a:rPr>
              <a:t>14 </a:t>
            </a:r>
            <a:r>
              <a:rPr lang="en-US" b="0" i="0" dirty="0">
                <a:solidFill>
                  <a:srgbClr val="FFFF00"/>
                </a:solidFill>
                <a:effectLst/>
                <a:latin typeface="system-ui"/>
              </a:rPr>
              <a:t>But people are tempted when their own evil desire leads them away and traps them. </a:t>
            </a:r>
            <a:r>
              <a:rPr lang="en-US" b="1" i="0" baseline="30000" dirty="0">
                <a:solidFill>
                  <a:srgbClr val="FFFF00"/>
                </a:solidFill>
                <a:effectLst/>
                <a:latin typeface="system-ui"/>
              </a:rPr>
              <a:t>15 </a:t>
            </a:r>
            <a:r>
              <a:rPr lang="en-US" b="0" i="0" dirty="0">
                <a:solidFill>
                  <a:srgbClr val="FFFF00"/>
                </a:solidFill>
                <a:effectLst/>
                <a:latin typeface="system-ui"/>
              </a:rPr>
              <a:t>This desire leads to sin, and then the sin grows and brings death.</a:t>
            </a:r>
          </a:p>
          <a:p>
            <a:pPr marL="0" indent="0" algn="r">
              <a:buNone/>
            </a:pPr>
            <a:r>
              <a:rPr lang="en-US" i="1" dirty="0">
                <a:solidFill>
                  <a:srgbClr val="FFFF00"/>
                </a:solidFill>
                <a:latin typeface="system-ui"/>
                <a:cs typeface="Calibri" panose="020F0502020204030204" pitchFamily="34" charset="0"/>
              </a:rPr>
              <a:t>James 1:14-15, NCV</a:t>
            </a:r>
            <a:endParaRPr lang="en-US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263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5429E6-22BD-B84E-8353-B209B46D59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9355" b="-1"/>
          <a:stretch/>
        </p:blipFill>
        <p:spPr>
          <a:xfrm>
            <a:off x="20" y="10"/>
            <a:ext cx="914169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C1977F-CAF8-AC74-1171-760C8983E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30"/>
            <a:ext cx="9141692" cy="741719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/>
              <a:t>How do I sin?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38BCB-B443-A967-7D34-C54D5B9E2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821094"/>
            <a:ext cx="5362724" cy="6032176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sz="3900" dirty="0">
                <a:latin typeface="Segoe UI" panose="020B0502040204020203" pitchFamily="34" charset="0"/>
                <a:cs typeface="Segoe UI" panose="020B0502040204020203" pitchFamily="34" charset="0"/>
              </a:rPr>
              <a:t>We often put sin into two categories.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500" dirty="0">
                <a:latin typeface="Segoe UI" panose="020B0502040204020203" pitchFamily="34" charset="0"/>
                <a:cs typeface="Segoe UI" panose="020B0502040204020203" pitchFamily="34" charset="0"/>
              </a:rPr>
              <a:t>We sin when we do something wrong. (Sin of Commission)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500" dirty="0">
                <a:latin typeface="Segoe UI" panose="020B0502040204020203" pitchFamily="34" charset="0"/>
                <a:cs typeface="Segoe UI" panose="020B0502040204020203" pitchFamily="34" charset="0"/>
              </a:rPr>
              <a:t>We sin by refusing to do what God commands us to do. (Sin of Omission)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1BB640-8884-AF01-E2BE-81DE62BCF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05856" y="821094"/>
            <a:ext cx="3326160" cy="1477223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i="1" u="sng" dirty="0"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Matthew 25:31-46, James 2:9-11, James 4:17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8CDEDE-49DE-86E6-CDC8-C5C078EA1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05856" y="2840736"/>
            <a:ext cx="3326160" cy="3913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“So whoever knows the right thing to do and fails to do it, for him it is sin.” </a:t>
            </a:r>
          </a:p>
          <a:p>
            <a:pPr marL="0" indent="0" algn="r">
              <a:buNone/>
            </a:pPr>
            <a:r>
              <a:rPr lang="en-US" i="1" dirty="0">
                <a:solidFill>
                  <a:srgbClr val="FFFF00"/>
                </a:solidFill>
                <a:latin typeface="system-ui"/>
                <a:cs typeface="Calibri" panose="020F0502020204030204" pitchFamily="34" charset="0"/>
              </a:rPr>
              <a:t>James 4:17, ESV</a:t>
            </a:r>
            <a:endParaRPr lang="en-US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43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5429E6-22BD-B84E-8353-B209B46D59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9355" b="-1"/>
          <a:stretch/>
        </p:blipFill>
        <p:spPr>
          <a:xfrm>
            <a:off x="20" y="10"/>
            <a:ext cx="914169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C1977F-CAF8-AC74-1171-760C8983E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30"/>
            <a:ext cx="9141692" cy="741719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When</a:t>
            </a:r>
            <a:r>
              <a:rPr lang="en-US" sz="4800" dirty="0"/>
              <a:t> do I sin? Who Sins?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38BCB-B443-A967-7D34-C54D5B9E2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30" y="821094"/>
            <a:ext cx="5362727" cy="6032176"/>
          </a:xfrm>
          <a:solidFill>
            <a:schemeClr val="bg1">
              <a:alpha val="2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We cannot sin unless we understand the law.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Sin is not inherited.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We sin when we </a:t>
            </a:r>
            <a:r>
              <a:rPr lang="en-US" u="sng" dirty="0">
                <a:latin typeface="Segoe UI" panose="020B0502040204020203" pitchFamily="34" charset="0"/>
                <a:cs typeface="Segoe UI" panose="020B0502040204020203" pitchFamily="34" charset="0"/>
              </a:rPr>
              <a:t>know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and we </a:t>
            </a:r>
            <a:r>
              <a:rPr lang="en-US" u="sng" dirty="0">
                <a:latin typeface="Segoe UI" panose="020B0502040204020203" pitchFamily="34" charset="0"/>
                <a:cs typeface="Segoe UI" panose="020B0502040204020203" pitchFamily="34" charset="0"/>
              </a:rPr>
              <a:t>choose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When we reach this point, we are at the age of accountability.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So, who sins? All who have reached the age of accountability.</a:t>
            </a:r>
          </a:p>
          <a:p>
            <a:pPr lvl="1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1BB640-8884-AF01-E2BE-81DE62BCF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05856" y="821094"/>
            <a:ext cx="3438144" cy="1477223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900" i="1" u="sng" dirty="0"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Matthew 18:3-4, Ezekiel 18:4, Ezekiel 18:20, Romans 7:9, John 8:24, Acts 2:38, Acts 22:16, Romans 3:23, 1 Kings 8:46, Acts 10, Acts 11:14, Acts 8:36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8CDEDE-49DE-86E6-CDC8-C5C078EA1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05856" y="3722914"/>
            <a:ext cx="3326160" cy="30314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“If they sin against you – for there is no one who does not sin…” </a:t>
            </a:r>
          </a:p>
          <a:p>
            <a:pPr marL="0" indent="0" algn="r">
              <a:buNone/>
            </a:pPr>
            <a:r>
              <a:rPr lang="en-US" i="1" dirty="0">
                <a:solidFill>
                  <a:srgbClr val="FFFF00"/>
                </a:solidFill>
                <a:latin typeface="system-ui"/>
                <a:cs typeface="Calibri" panose="020F0502020204030204" pitchFamily="34" charset="0"/>
              </a:rPr>
              <a:t>1 Kings 8:46, ESV</a:t>
            </a:r>
            <a:endParaRPr lang="en-US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087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5429E6-22BD-B84E-8353-B209B46D59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9355" b="-1"/>
          <a:stretch/>
        </p:blipFill>
        <p:spPr>
          <a:xfrm>
            <a:off x="20" y="10"/>
            <a:ext cx="914169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C1977F-CAF8-AC74-1171-760C8983E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30"/>
            <a:ext cx="9141692" cy="741719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What does sin do to us</a:t>
            </a:r>
            <a:r>
              <a:rPr lang="en-US" sz="4800"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38BCB-B443-A967-7D34-C54D5B9E2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821094"/>
            <a:ext cx="5362724" cy="6032176"/>
          </a:xfrm>
          <a:solidFill>
            <a:schemeClr val="bg1">
              <a:alpha val="2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sz="5200" b="1" dirty="0">
                <a:latin typeface="Segoe UI" panose="020B0502040204020203" pitchFamily="34" charset="0"/>
                <a:cs typeface="Segoe UI" panose="020B0502040204020203" pitchFamily="34" charset="0"/>
              </a:rPr>
              <a:t>The wages of sin is death.</a:t>
            </a:r>
          </a:p>
          <a:p>
            <a:r>
              <a:rPr lang="en-US" sz="5200" b="1" dirty="0">
                <a:latin typeface="Segoe UI" panose="020B0502040204020203" pitchFamily="34" charset="0"/>
                <a:cs typeface="Segoe UI" panose="020B0502040204020203" pitchFamily="34" charset="0"/>
              </a:rPr>
              <a:t>Death is a separation from God.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1BB640-8884-AF01-E2BE-81DE62BCF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05856" y="821094"/>
            <a:ext cx="3326160" cy="1477223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i="1" u="sng" dirty="0"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Romans 6:23, Ezekiel 18:20, James 1:15, Isaiah 59:1-2, Revelation 21:27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8CDEDE-49DE-86E6-CDC8-C5C078EA1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05856" y="2840736"/>
            <a:ext cx="3326160" cy="39136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FF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b="1" i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</a:t>
            </a:r>
            <a:r>
              <a:rPr lang="en-US" b="1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nothing unclean will ever enter it, nor anyone who does what is detestable or false, but only those who are written in the Lamb’s book of life.” </a:t>
            </a:r>
          </a:p>
          <a:p>
            <a:pPr marL="0" indent="0" algn="r">
              <a:buNone/>
            </a:pPr>
            <a:r>
              <a:rPr lang="en-US" i="1" dirty="0">
                <a:solidFill>
                  <a:srgbClr val="FFFF00"/>
                </a:solidFill>
                <a:latin typeface="system-ui"/>
                <a:cs typeface="Calibri" panose="020F0502020204030204" pitchFamily="34" charset="0"/>
              </a:rPr>
              <a:t>Revelation 21:27, ESV</a:t>
            </a:r>
            <a:endParaRPr lang="en-US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84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5429E6-22BD-B84E-8353-B209B46D59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9355" b="-1"/>
          <a:stretch/>
        </p:blipFill>
        <p:spPr>
          <a:xfrm>
            <a:off x="20" y="10"/>
            <a:ext cx="914169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C1977F-CAF8-AC74-1171-760C8983E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30"/>
            <a:ext cx="9141692" cy="741719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How do I deal with sin?</a:t>
            </a:r>
            <a:endParaRPr lang="en-US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38BCB-B443-A967-7D34-C54D5B9E2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821094"/>
            <a:ext cx="5362724" cy="6032176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Man and Sin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Man Against God:  Nature of Sin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Man Without God:  Consequences of Sin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Man Reconciled to God:  Solution for Sin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God’s biggest problem required His best solution!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1BB640-8884-AF01-E2BE-81DE62BCF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05856" y="821094"/>
            <a:ext cx="3326160" cy="1477223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i="1" u="sng" dirty="0"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Romans 3:23-26, Ephesians 2:8, Titus 3:4-7, Hebrews 5:8-9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8CDEDE-49DE-86E6-CDC8-C5C078EA1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05856" y="3788229"/>
            <a:ext cx="3326160" cy="2966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1" dirty="0">
                <a:solidFill>
                  <a:srgbClr val="FFFF00"/>
                </a:solidFill>
                <a:effectLst/>
                <a:latin typeface="system-ui"/>
              </a:rPr>
              <a:t>“For by grace you have been saved, through faith.”</a:t>
            </a:r>
          </a:p>
          <a:p>
            <a:pPr marL="0" indent="0" algn="r">
              <a:buNone/>
            </a:pPr>
            <a:r>
              <a:rPr lang="en-US" i="1" dirty="0">
                <a:solidFill>
                  <a:srgbClr val="FFFF00"/>
                </a:solidFill>
                <a:latin typeface="system-ui"/>
                <a:cs typeface="Calibri" panose="020F0502020204030204" pitchFamily="34" charset="0"/>
              </a:rPr>
              <a:t>Ephesians 2:8</a:t>
            </a:r>
            <a:endParaRPr lang="en-US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79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1334</TotalTime>
  <Words>520</Words>
  <Application>Microsoft Office PowerPoint</Application>
  <PresentationFormat>On-screen Show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Modern Love</vt:lpstr>
      <vt:lpstr>Segoe UI</vt:lpstr>
      <vt:lpstr>system-ui</vt:lpstr>
      <vt:lpstr>The Hand</vt:lpstr>
      <vt:lpstr>SketchyVTI</vt:lpstr>
      <vt:lpstr>PowerPoint Presentation</vt:lpstr>
      <vt:lpstr>My Biggest  Problem in 2023</vt:lpstr>
      <vt:lpstr>What is Sin?</vt:lpstr>
      <vt:lpstr>Why do I Sin?</vt:lpstr>
      <vt:lpstr>How do I sin?</vt:lpstr>
      <vt:lpstr>When do I sin? Who Sins?</vt:lpstr>
      <vt:lpstr>What does sin do to us?</vt:lpstr>
      <vt:lpstr>How do I deal with sin?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Jeb</dc:creator>
  <cp:lastModifiedBy>Jeb</cp:lastModifiedBy>
  <cp:revision>4</cp:revision>
  <dcterms:created xsi:type="dcterms:W3CDTF">2022-12-31T23:42:34Z</dcterms:created>
  <dcterms:modified xsi:type="dcterms:W3CDTF">2023-01-01T21:57:13Z</dcterms:modified>
</cp:coreProperties>
</file>