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2" r:id="rId2"/>
    <p:sldId id="256" r:id="rId3"/>
    <p:sldId id="257" r:id="rId4"/>
    <p:sldId id="263" r:id="rId5"/>
    <p:sldId id="264"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2" d="100"/>
          <a:sy n="82" d="100"/>
        </p:scale>
        <p:origin x="1430" y="96"/>
      </p:cViewPr>
      <p:guideLst>
        <p:guide pos="2880"/>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11/13/2022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11/13/2022</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Vertical Text Placeholder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grpSp>
        <p:nvGrpSpPr>
          <p:cNvPr id="7" name="line" descr="Line graphic"/>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Vertical Text Placeholder 2"/>
          <p:cNvSpPr>
            <a:spLocks noGrp="1"/>
          </p:cNvSpPr>
          <p:nvPr>
            <p:ph type="body" orient="vert" idx="1" hasCustomPrompt="1"/>
          </p:nvPr>
        </p:nvSpPr>
        <p:spPr>
          <a:xfrm>
            <a:off x="456128" y="277814"/>
            <a:ext cx="6859787" cy="5898573"/>
          </a:xfrm>
        </p:spPr>
        <p:txBody>
          <a:bodyPr vert="eaVert"/>
          <a:lstStyle>
            <a:lvl5pPr>
              <a:defRPr/>
            </a:lvl5pPr>
            <a:lvl6pPr marL="946656"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731" y="0"/>
            <a:ext cx="6127361" cy="887662"/>
          </a:xfrm>
        </p:spPr>
        <p:txBody>
          <a:bodyPr/>
          <a:lstStyle/>
          <a:p>
            <a:r>
              <a:rPr lang="en-US"/>
              <a:t>Click to edit Master title style</a:t>
            </a:r>
            <a:endParaRPr/>
          </a:p>
        </p:txBody>
      </p:sp>
      <p:grpSp>
        <p:nvGrpSpPr>
          <p:cNvPr id="167" name="line" descr="Line graphic"/>
          <p:cNvGrpSpPr/>
          <p:nvPr userDrawn="1"/>
        </p:nvGrpSpPr>
        <p:grpSpPr bwMode="invGray">
          <a:xfrm>
            <a:off x="-76200" y="919665"/>
            <a:ext cx="9144000"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71"/>
            <p:cNvSpPr>
              <a:spLocks/>
            </p:cNvSpPr>
            <p:nvPr userDrawn="1"/>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Content Placeholder 2"/>
          <p:cNvSpPr>
            <a:spLocks noGrp="1"/>
          </p:cNvSpPr>
          <p:nvPr>
            <p:ph idx="1"/>
          </p:nvPr>
        </p:nvSpPr>
        <p:spPr>
          <a:xfrm>
            <a:off x="116731" y="1143000"/>
            <a:ext cx="6127361" cy="5105400"/>
          </a:xfrm>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en-US"/>
              <a:t>Click to edit Master title style</a:t>
            </a:r>
            <a:endParaRPr/>
          </a:p>
        </p:txBody>
      </p:sp>
      <p:grpSp>
        <p:nvGrpSpPr>
          <p:cNvPr id="255" name="line" descr="Line graphic"/>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gr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grpSp>
        <p:nvGrpSpPr>
          <p:cNvPr id="158" name="line" descr="Line graphic"/>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Content Placeholder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11/13/2022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11/13/2022</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11/13/2022</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11/13/2022</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lang="en-US"/>
              <a:t>Click to edit Master title style</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Content Placeholder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11/13/2022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grpSp>
        <p:nvGrpSpPr>
          <p:cNvPr id="614" name="frame" descr="Box graphic"/>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11/13/2022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09" y="18473"/>
            <a:ext cx="6601691" cy="81972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27709" y="990600"/>
            <a:ext cx="6601691"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11/13/2022</a:t>
            </a:fld>
            <a:endParaRPr lang="en-US" dirty="0"/>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900">
                <a:solidFill>
                  <a:schemeClr val="tx1">
                    <a:tint val="75000"/>
                  </a:schemeClr>
                </a:solidFill>
              </a:defRPr>
            </a:lvl1pPr>
          </a:lstStyle>
          <a:p>
            <a:fld id="{25BA54BD-C84D-46CE-8B72-31BFB26ABA43}" type="slidenum">
              <a:rPr lang="en-US" smtClean="0"/>
              <a:pPr/>
              <a:t>‹#›</a:t>
            </a:fld>
            <a:endParaRPr lang="en-US"/>
          </a:p>
        </p:txBody>
      </p:sp>
      <p:pic>
        <p:nvPicPr>
          <p:cNvPr id="7" name="Picture 6">
            <a:extLst>
              <a:ext uri="{FF2B5EF4-FFF2-40B4-BE49-F238E27FC236}">
                <a16:creationId xmlns:a16="http://schemas.microsoft.com/office/drawing/2014/main" id="{9BEFED0E-A9F3-4ADF-B234-AEB19FD96BD0}"/>
              </a:ext>
            </a:extLst>
          </p:cNvPr>
          <p:cNvPicPr>
            <a:picLocks noChangeAspect="1"/>
          </p:cNvPicPr>
          <p:nvPr userDrawn="1"/>
        </p:nvPicPr>
        <p:blipFill>
          <a:blip r:embed="rId13"/>
          <a:stretch>
            <a:fillRect/>
          </a:stretch>
        </p:blipFill>
        <p:spPr>
          <a:xfrm>
            <a:off x="8077200" y="0"/>
            <a:ext cx="1066892" cy="920576"/>
          </a:xfrm>
          <a:prstGeom prst="rect">
            <a:avLst/>
          </a:prstGeom>
        </p:spPr>
      </p:pic>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100000"/>
        <a:buFont typeface="Arial" pitchFamily="34" charset="0"/>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4267200" cy="4533900"/>
          </a:xfrm>
        </p:spPr>
        <p:txBody>
          <a:bodyPr/>
          <a:lstStyle/>
          <a:p>
            <a:pPr algn="ctr"/>
            <a:r>
              <a:rPr lang="en-US" sz="5400" dirty="0">
                <a:latin typeface="Cavolini" panose="03000502040302020204" pitchFamily="66" charset="0"/>
                <a:cs typeface="Cavolini" panose="03000502040302020204" pitchFamily="66" charset="0"/>
              </a:rPr>
              <a:t>Some Important Questions Jesus Asked</a:t>
            </a:r>
          </a:p>
        </p:txBody>
      </p:sp>
      <p:sp>
        <p:nvSpPr>
          <p:cNvPr id="3" name="Subtitle 2"/>
          <p:cNvSpPr>
            <a:spLocks noGrp="1"/>
          </p:cNvSpPr>
          <p:nvPr>
            <p:ph type="subTitle" idx="1"/>
          </p:nvPr>
        </p:nvSpPr>
        <p:spPr>
          <a:xfrm>
            <a:off x="15551" y="6096000"/>
            <a:ext cx="4724400" cy="748004"/>
          </a:xfrm>
        </p:spPr>
        <p:txBody>
          <a:bodyPr>
            <a:normAutofit lnSpcReduction="10000"/>
          </a:bodyPr>
          <a:lstStyle/>
          <a:p>
            <a:r>
              <a:rPr lang="en-US" sz="2400" dirty="0"/>
              <a:t>Church of Christ at Medina</a:t>
            </a:r>
          </a:p>
          <a:p>
            <a:r>
              <a:rPr lang="en-US" sz="2400" dirty="0"/>
              <a:t>November 13</a:t>
            </a:r>
            <a:r>
              <a:rPr lang="en-US" sz="2400" baseline="30000" dirty="0"/>
              <a:t>th</a:t>
            </a:r>
            <a:r>
              <a:rPr lang="en-US" sz="2400" dirty="0"/>
              <a:t>, 2022</a:t>
            </a:r>
          </a:p>
        </p:txBody>
      </p:sp>
      <p:pic>
        <p:nvPicPr>
          <p:cNvPr id="5" name="Picture 4">
            <a:extLst>
              <a:ext uri="{FF2B5EF4-FFF2-40B4-BE49-F238E27FC236}">
                <a16:creationId xmlns:a16="http://schemas.microsoft.com/office/drawing/2014/main" id="{C8A50C16-BF76-5785-B458-BC607434D4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81600" y="914400"/>
            <a:ext cx="3650145" cy="51816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512669" cy="887662"/>
          </a:xfrm>
        </p:spPr>
        <p:txBody>
          <a:bodyPr anchor="ctr">
            <a:noAutofit/>
          </a:bodyPr>
          <a:lstStyle/>
          <a:p>
            <a:r>
              <a:rPr lang="en-US" sz="2800" dirty="0">
                <a:latin typeface="Cavolini" panose="03000502040302020204" pitchFamily="66" charset="0"/>
                <a:cs typeface="Cavolini" panose="03000502040302020204" pitchFamily="66" charset="0"/>
              </a:rPr>
              <a:t>But who do you say that I am?</a:t>
            </a:r>
          </a:p>
        </p:txBody>
      </p:sp>
      <p:sp>
        <p:nvSpPr>
          <p:cNvPr id="14" name="Content Placeholder 13"/>
          <p:cNvSpPr>
            <a:spLocks noGrp="1"/>
          </p:cNvSpPr>
          <p:nvPr>
            <p:ph idx="1"/>
          </p:nvPr>
        </p:nvSpPr>
        <p:spPr>
          <a:xfrm>
            <a:off x="228601" y="1143000"/>
            <a:ext cx="5943600" cy="5562600"/>
          </a:xfrm>
        </p:spPr>
        <p:txBody>
          <a:bodyPr>
            <a:normAutofit/>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Jesus questioned the disciples regarding the </a:t>
            </a:r>
            <a:r>
              <a:rPr lang="en-US" sz="3200" dirty="0" err="1">
                <a:latin typeface="Cavolini" panose="03000502040302020204" pitchFamily="66" charset="0"/>
                <a:cs typeface="Cavolini" panose="03000502040302020204" pitchFamily="66" charset="0"/>
              </a:rPr>
              <a:t>reass</a:t>
            </a:r>
            <a:r>
              <a:rPr lang="en-US" sz="3200" dirty="0">
                <a:latin typeface="Cavolini" panose="03000502040302020204" pitchFamily="66" charset="0"/>
                <a:cs typeface="Cavolini" panose="03000502040302020204" pitchFamily="66" charset="0"/>
              </a:rPr>
              <a:t> a question that n why they still followed Him – Who do you say that I am?</a:t>
            </a:r>
          </a:p>
          <a:p>
            <a:pPr marL="514350" indent="-514350">
              <a:buFont typeface="+mj-lt"/>
              <a:buAutoNum type="arabicPeriod"/>
            </a:pPr>
            <a:r>
              <a:rPr lang="en-US" sz="3200" dirty="0">
                <a:latin typeface="Cavolini" panose="03000502040302020204" pitchFamily="66" charset="0"/>
                <a:cs typeface="Cavolini" panose="03000502040302020204" pitchFamily="66" charset="0"/>
              </a:rPr>
              <a:t>This is a question that we must answer today…</a:t>
            </a:r>
          </a:p>
          <a:p>
            <a:pPr marL="914400" lvl="1" indent="-436563"/>
            <a:r>
              <a:rPr lang="en-US" sz="2900" dirty="0">
                <a:latin typeface="Cavolini" panose="03000502040302020204" pitchFamily="66" charset="0"/>
                <a:cs typeface="Cavolini" panose="03000502040302020204" pitchFamily="66" charset="0"/>
              </a:rPr>
              <a:t>Is He the Christ?</a:t>
            </a:r>
          </a:p>
          <a:p>
            <a:pPr marL="914400" lvl="1" indent="-436563"/>
            <a:r>
              <a:rPr lang="en-US" sz="2900" dirty="0">
                <a:latin typeface="Cavolini" panose="03000502040302020204" pitchFamily="66" charset="0"/>
                <a:cs typeface="Cavolini" panose="03000502040302020204" pitchFamily="66" charset="0"/>
              </a:rPr>
              <a:t>Is He the Son of God?</a:t>
            </a:r>
          </a:p>
        </p:txBody>
      </p:sp>
      <p:pic>
        <p:nvPicPr>
          <p:cNvPr id="2" name="Picture 1">
            <a:extLst>
              <a:ext uri="{FF2B5EF4-FFF2-40B4-BE49-F238E27FC236}">
                <a16:creationId xmlns:a16="http://schemas.microsoft.com/office/drawing/2014/main" id="{DE43D7EE-473E-EDA2-9DE4-E8E2CDE7FC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0" y="4953000"/>
            <a:ext cx="2438400" cy="1828800"/>
          </a:xfrm>
          <a:prstGeom prst="rect">
            <a:avLst/>
          </a:prstGeom>
        </p:spPr>
      </p:pic>
      <p:sp>
        <p:nvSpPr>
          <p:cNvPr id="3" name="Frame 2">
            <a:extLst>
              <a:ext uri="{FF2B5EF4-FFF2-40B4-BE49-F238E27FC236}">
                <a16:creationId xmlns:a16="http://schemas.microsoft.com/office/drawing/2014/main" id="{C59F45CB-D392-DC0A-7648-B3AFA50E6D07}"/>
              </a:ext>
            </a:extLst>
          </p:cNvPr>
          <p:cNvSpPr/>
          <p:nvPr/>
        </p:nvSpPr>
        <p:spPr>
          <a:xfrm>
            <a:off x="6629400" y="2793773"/>
            <a:ext cx="2438400" cy="2057400"/>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Matthew 16:13-20, Matthew 27:22, John 17:4, John 19:30, John 1:29, John 1:14, John 20:30-31</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9" y="1143000"/>
            <a:ext cx="2438400" cy="1671227"/>
          </a:xfrm>
          <a:prstGeom prst="rect">
            <a:avLst/>
          </a:prstGeom>
          <a:noFill/>
        </p:spPr>
        <p:txBody>
          <a:bodyPr wrap="square" rtlCol="0">
            <a:spAutoFit/>
          </a:bodyPr>
          <a:lstStyle/>
          <a:p>
            <a:pPr>
              <a:lnSpc>
                <a:spcPct val="90000"/>
              </a:lnSpc>
            </a:pPr>
            <a:r>
              <a:rPr lang="en-US" sz="2400" b="1" i="0" baseline="30000" dirty="0">
                <a:effectLst/>
                <a:latin typeface="system-ui"/>
              </a:rPr>
              <a:t>15 </a:t>
            </a:r>
            <a:r>
              <a:rPr lang="en-US" sz="2400" b="0" i="0" dirty="0">
                <a:effectLst/>
                <a:latin typeface="system-ui"/>
              </a:rPr>
              <a:t>He said to them, “But who do you say that I am?”</a:t>
            </a:r>
          </a:p>
          <a:p>
            <a:pPr algn="r">
              <a:lnSpc>
                <a:spcPct val="90000"/>
              </a:lnSpc>
            </a:pPr>
            <a:r>
              <a:rPr lang="en-US" sz="1600" dirty="0">
                <a:latin typeface="system-ui"/>
              </a:rPr>
              <a:t>Matthew 16:16, NASB</a:t>
            </a:r>
            <a:endParaRPr lang="en-US" sz="1600"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817469" cy="887662"/>
          </a:xfrm>
        </p:spPr>
        <p:txBody>
          <a:bodyPr anchor="ctr">
            <a:noAutofit/>
          </a:bodyPr>
          <a:lstStyle/>
          <a:p>
            <a:r>
              <a:rPr lang="en-US" sz="2800" dirty="0">
                <a:latin typeface="Cavolini" panose="03000502040302020204" pitchFamily="66" charset="0"/>
                <a:cs typeface="Cavolini" panose="03000502040302020204" pitchFamily="66" charset="0"/>
              </a:rPr>
              <a:t>Why do you call me ‘Lord, Lord’?</a:t>
            </a:r>
          </a:p>
        </p:txBody>
      </p:sp>
      <p:sp>
        <p:nvSpPr>
          <p:cNvPr id="14" name="Content Placeholder 13"/>
          <p:cNvSpPr>
            <a:spLocks noGrp="1"/>
          </p:cNvSpPr>
          <p:nvPr>
            <p:ph idx="1"/>
          </p:nvPr>
        </p:nvSpPr>
        <p:spPr>
          <a:xfrm>
            <a:off x="228601" y="1143000"/>
            <a:ext cx="5943600" cy="5562600"/>
          </a:xfrm>
        </p:spPr>
        <p:txBody>
          <a:bodyPr>
            <a:normAutofit lnSpcReduction="10000"/>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Having discussed the fact that good fruit is produced only by good trees, Jesus presents the crowd with a pointed question – “Why do you call me ‘Lord, Lord’ and not do what I tell you?”</a:t>
            </a:r>
          </a:p>
          <a:p>
            <a:pPr marL="514350" indent="-514350">
              <a:buFont typeface="+mj-lt"/>
              <a:buAutoNum type="arabicPeriod"/>
            </a:pPr>
            <a:r>
              <a:rPr lang="en-US" sz="3200" dirty="0">
                <a:latin typeface="Cavolini" panose="03000502040302020204" pitchFamily="66" charset="0"/>
                <a:cs typeface="Cavolini" panose="03000502040302020204" pitchFamily="66" charset="0"/>
              </a:rPr>
              <a:t>We cannot claim to be followers of Jesus and fail to actually obey Him.</a:t>
            </a:r>
          </a:p>
        </p:txBody>
      </p:sp>
      <p:sp>
        <p:nvSpPr>
          <p:cNvPr id="3" name="Frame 2">
            <a:extLst>
              <a:ext uri="{FF2B5EF4-FFF2-40B4-BE49-F238E27FC236}">
                <a16:creationId xmlns:a16="http://schemas.microsoft.com/office/drawing/2014/main" id="{C59F45CB-D392-DC0A-7648-B3AFA50E6D07}"/>
              </a:ext>
            </a:extLst>
          </p:cNvPr>
          <p:cNvSpPr/>
          <p:nvPr/>
        </p:nvSpPr>
        <p:spPr>
          <a:xfrm>
            <a:off x="6629400" y="3235763"/>
            <a:ext cx="2438400" cy="1615409"/>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Luke 6:43-46, Genesis 1:11, James 1:22, Romans 2:13, Matthew 21:28-32, </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8" y="1143000"/>
            <a:ext cx="2667001" cy="1975926"/>
          </a:xfrm>
          <a:prstGeom prst="rect">
            <a:avLst/>
          </a:prstGeom>
          <a:noFill/>
        </p:spPr>
        <p:txBody>
          <a:bodyPr wrap="square" rtlCol="0">
            <a:spAutoFit/>
          </a:bodyPr>
          <a:lstStyle/>
          <a:p>
            <a:pPr>
              <a:lnSpc>
                <a:spcPct val="90000"/>
              </a:lnSpc>
            </a:pPr>
            <a:r>
              <a:rPr lang="en-US" sz="2400" i="0" dirty="0">
                <a:effectLst/>
                <a:latin typeface="system-ui"/>
              </a:rPr>
              <a:t>“But be doers of the word, and not hearers only, deceiving yourselves.”</a:t>
            </a:r>
          </a:p>
          <a:p>
            <a:pPr algn="r">
              <a:lnSpc>
                <a:spcPct val="90000"/>
              </a:lnSpc>
            </a:pPr>
            <a:r>
              <a:rPr lang="en-US" sz="1600" dirty="0">
                <a:latin typeface="system-ui"/>
              </a:rPr>
              <a:t>James 1:22</a:t>
            </a:r>
            <a:endParaRPr lang="en-US" sz="1600" dirty="0"/>
          </a:p>
        </p:txBody>
      </p:sp>
      <p:pic>
        <p:nvPicPr>
          <p:cNvPr id="5" name="Picture 4">
            <a:extLst>
              <a:ext uri="{FF2B5EF4-FFF2-40B4-BE49-F238E27FC236}">
                <a16:creationId xmlns:a16="http://schemas.microsoft.com/office/drawing/2014/main" id="{6AD86233-8004-D159-FAEB-F614960D82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5600" y="5059221"/>
            <a:ext cx="2362198" cy="1646379"/>
          </a:xfrm>
          <a:prstGeom prst="rect">
            <a:avLst/>
          </a:prstGeom>
        </p:spPr>
      </p:pic>
    </p:spTree>
    <p:extLst>
      <p:ext uri="{BB962C8B-B14F-4D97-AF65-F5344CB8AC3E}">
        <p14:creationId xmlns:p14="http://schemas.microsoft.com/office/powerpoint/2010/main" val="20937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817469" cy="887662"/>
          </a:xfrm>
        </p:spPr>
        <p:txBody>
          <a:bodyPr anchor="ctr">
            <a:noAutofit/>
          </a:bodyPr>
          <a:lstStyle/>
          <a:p>
            <a:r>
              <a:rPr lang="en-US" sz="2800" dirty="0">
                <a:latin typeface="Cavolini" panose="03000502040302020204" pitchFamily="66" charset="0"/>
                <a:cs typeface="Cavolini" panose="03000502040302020204" pitchFamily="66" charset="0"/>
              </a:rPr>
              <a:t>What is written in the Law?</a:t>
            </a:r>
          </a:p>
        </p:txBody>
      </p:sp>
      <p:sp>
        <p:nvSpPr>
          <p:cNvPr id="14" name="Content Placeholder 13"/>
          <p:cNvSpPr>
            <a:spLocks noGrp="1"/>
          </p:cNvSpPr>
          <p:nvPr>
            <p:ph idx="1"/>
          </p:nvPr>
        </p:nvSpPr>
        <p:spPr>
          <a:xfrm>
            <a:off x="0" y="1143000"/>
            <a:ext cx="6172201" cy="5715000"/>
          </a:xfrm>
        </p:spPr>
        <p:txBody>
          <a:bodyPr>
            <a:normAutofit fontScale="85000" lnSpcReduction="20000"/>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Jesus responded to the lawyer’s question with a common teaching method – with a question of His own.  “What is written in the Law?  How do you read it?”</a:t>
            </a:r>
          </a:p>
          <a:p>
            <a:pPr marL="514350" indent="-514350">
              <a:buFont typeface="+mj-lt"/>
              <a:buAutoNum type="arabicPeriod"/>
            </a:pPr>
            <a:r>
              <a:rPr lang="en-US" sz="3200" dirty="0">
                <a:latin typeface="Cavolini" panose="03000502040302020204" pitchFamily="66" charset="0"/>
                <a:cs typeface="Cavolini" panose="03000502040302020204" pitchFamily="66" charset="0"/>
              </a:rPr>
              <a:t>Jesus often asked the people of His time what the Law of Moses taught regarding matters.  Why would He do this?  It emphasized the need to know what God had already revealed to them.</a:t>
            </a:r>
          </a:p>
          <a:p>
            <a:pPr marL="514350" indent="-514350">
              <a:buFont typeface="+mj-lt"/>
              <a:buAutoNum type="arabicPeriod"/>
            </a:pPr>
            <a:r>
              <a:rPr lang="en-US" sz="3200" dirty="0">
                <a:latin typeface="Cavolini" panose="03000502040302020204" pitchFamily="66" charset="0"/>
                <a:cs typeface="Cavolini" panose="03000502040302020204" pitchFamily="66" charset="0"/>
              </a:rPr>
              <a:t>What about us?  Would Jesus ask us…What is written in My law?  How does it read?</a:t>
            </a:r>
          </a:p>
        </p:txBody>
      </p:sp>
      <p:sp>
        <p:nvSpPr>
          <p:cNvPr id="3" name="Frame 2">
            <a:extLst>
              <a:ext uri="{FF2B5EF4-FFF2-40B4-BE49-F238E27FC236}">
                <a16:creationId xmlns:a16="http://schemas.microsoft.com/office/drawing/2014/main" id="{C59F45CB-D392-DC0A-7648-B3AFA50E6D07}"/>
              </a:ext>
            </a:extLst>
          </p:cNvPr>
          <p:cNvSpPr/>
          <p:nvPr/>
        </p:nvSpPr>
        <p:spPr>
          <a:xfrm>
            <a:off x="6629400" y="2377067"/>
            <a:ext cx="2438400" cy="2474106"/>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Luke 10:25-28, Matthew 17:1-5, Mark 2:23-28, Matt. 19:1-9, Mark 12:18-27, James 1:25, 2 Peter 1:3, Eph. 3:1-11, 2 Tim. 2:15, 1 Peter 2:1-2, 2 Pet. 3:18</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8" y="1143000"/>
            <a:ext cx="2667001" cy="978729"/>
          </a:xfrm>
          <a:prstGeom prst="rect">
            <a:avLst/>
          </a:prstGeom>
          <a:noFill/>
        </p:spPr>
        <p:txBody>
          <a:bodyPr wrap="square" rtlCol="0">
            <a:spAutoFit/>
          </a:bodyPr>
          <a:lstStyle/>
          <a:p>
            <a:pPr>
              <a:lnSpc>
                <a:spcPct val="90000"/>
              </a:lnSpc>
            </a:pPr>
            <a:r>
              <a:rPr lang="en-US" sz="2400" i="0" dirty="0">
                <a:effectLst/>
                <a:latin typeface="system-ui"/>
              </a:rPr>
              <a:t>“Have you not read…”</a:t>
            </a:r>
          </a:p>
          <a:p>
            <a:pPr algn="r">
              <a:lnSpc>
                <a:spcPct val="90000"/>
              </a:lnSpc>
            </a:pPr>
            <a:r>
              <a:rPr lang="en-US" sz="1600" dirty="0">
                <a:latin typeface="system-ui"/>
              </a:rPr>
              <a:t>Matthew 19:1-9</a:t>
            </a:r>
            <a:endParaRPr lang="en-US" sz="1600" dirty="0"/>
          </a:p>
        </p:txBody>
      </p:sp>
      <p:pic>
        <p:nvPicPr>
          <p:cNvPr id="2" name="Picture 1">
            <a:extLst>
              <a:ext uri="{FF2B5EF4-FFF2-40B4-BE49-F238E27FC236}">
                <a16:creationId xmlns:a16="http://schemas.microsoft.com/office/drawing/2014/main" id="{70A57C8E-3B80-C700-BB23-CDCADD0A5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1171" y="5003776"/>
            <a:ext cx="2356994" cy="1771700"/>
          </a:xfrm>
          <a:prstGeom prst="rect">
            <a:avLst/>
          </a:prstGeom>
        </p:spPr>
      </p:pic>
    </p:spTree>
    <p:extLst>
      <p:ext uri="{BB962C8B-B14F-4D97-AF65-F5344CB8AC3E}">
        <p14:creationId xmlns:p14="http://schemas.microsoft.com/office/powerpoint/2010/main" val="41651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31" y="0"/>
            <a:ext cx="6817469" cy="887662"/>
          </a:xfrm>
        </p:spPr>
        <p:txBody>
          <a:bodyPr anchor="ctr">
            <a:noAutofit/>
          </a:bodyPr>
          <a:lstStyle/>
          <a:p>
            <a:r>
              <a:rPr lang="en-US" sz="2800" dirty="0">
                <a:latin typeface="Cavolini" panose="03000502040302020204" pitchFamily="66" charset="0"/>
                <a:cs typeface="Cavolini" panose="03000502040302020204" pitchFamily="66" charset="0"/>
              </a:rPr>
              <a:t>Didn’t you know I had to be in My Father’s house?</a:t>
            </a:r>
          </a:p>
        </p:txBody>
      </p:sp>
      <p:sp>
        <p:nvSpPr>
          <p:cNvPr id="14" name="Content Placeholder 13"/>
          <p:cNvSpPr>
            <a:spLocks noGrp="1"/>
          </p:cNvSpPr>
          <p:nvPr>
            <p:ph idx="1"/>
          </p:nvPr>
        </p:nvSpPr>
        <p:spPr>
          <a:xfrm>
            <a:off x="228601" y="1143000"/>
            <a:ext cx="5943600" cy="5562600"/>
          </a:xfrm>
        </p:spPr>
        <p:txBody>
          <a:bodyPr>
            <a:normAutofit fontScale="85000" lnSpcReduction="20000"/>
          </a:bodyPr>
          <a:lstStyle/>
          <a:p>
            <a:pPr marL="514350" indent="-514350">
              <a:buFont typeface="+mj-lt"/>
              <a:buAutoNum type="arabicPeriod"/>
            </a:pPr>
            <a:r>
              <a:rPr lang="en-US" sz="3200" dirty="0">
                <a:latin typeface="Cavolini" panose="03000502040302020204" pitchFamily="66" charset="0"/>
                <a:cs typeface="Cavolini" panose="03000502040302020204" pitchFamily="66" charset="0"/>
              </a:rPr>
              <a:t>At a young age of 12, Jesus stayed in the city of Jerusalem and was found among the teachers in the temple.  When found by His earthly parents who were very anxious about His absence, Jesus responded…”Why were you looking for me?  Did you not know that I must be in My Father’s house?”</a:t>
            </a:r>
          </a:p>
          <a:p>
            <a:pPr marL="514350" indent="-514350">
              <a:buFont typeface="+mj-lt"/>
              <a:buAutoNum type="arabicPeriod"/>
            </a:pPr>
            <a:r>
              <a:rPr lang="en-US" sz="3200" dirty="0">
                <a:latin typeface="Cavolini" panose="03000502040302020204" pitchFamily="66" charset="0"/>
                <a:cs typeface="Cavolini" panose="03000502040302020204" pitchFamily="66" charset="0"/>
              </a:rPr>
              <a:t>Does this describe our way of life?  Are we found constantly in our “Father’s house” because of our need and desire to worship Him?</a:t>
            </a:r>
          </a:p>
        </p:txBody>
      </p:sp>
      <p:sp>
        <p:nvSpPr>
          <p:cNvPr id="3" name="Frame 2">
            <a:extLst>
              <a:ext uri="{FF2B5EF4-FFF2-40B4-BE49-F238E27FC236}">
                <a16:creationId xmlns:a16="http://schemas.microsoft.com/office/drawing/2014/main" id="{C59F45CB-D392-DC0A-7648-B3AFA50E6D07}"/>
              </a:ext>
            </a:extLst>
          </p:cNvPr>
          <p:cNvSpPr/>
          <p:nvPr/>
        </p:nvSpPr>
        <p:spPr>
          <a:xfrm>
            <a:off x="6629400" y="3048000"/>
            <a:ext cx="2438400" cy="1615409"/>
          </a:xfrm>
          <a:prstGeom prst="frame">
            <a:avLst>
              <a:gd name="adj1" fmla="val 2069"/>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latin typeface="Cavolini" panose="03000502040302020204" pitchFamily="66" charset="0"/>
                <a:cs typeface="Cavolini" panose="03000502040302020204" pitchFamily="66" charset="0"/>
              </a:rPr>
              <a:t>References</a:t>
            </a:r>
          </a:p>
          <a:p>
            <a:r>
              <a:rPr lang="en-US" dirty="0">
                <a:solidFill>
                  <a:schemeClr val="tx1"/>
                </a:solidFill>
              </a:rPr>
              <a:t>Luke 2:41-52, John 4:24, Acts 20:7, 1 Cor. 16:1-2, Eph. 5:19, James 5:16, Heb. 10:24</a:t>
            </a:r>
          </a:p>
        </p:txBody>
      </p:sp>
      <p:sp>
        <p:nvSpPr>
          <p:cNvPr id="4" name="TextBox 3">
            <a:extLst>
              <a:ext uri="{FF2B5EF4-FFF2-40B4-BE49-F238E27FC236}">
                <a16:creationId xmlns:a16="http://schemas.microsoft.com/office/drawing/2014/main" id="{A2CB9F81-9235-CA6E-483C-C41568F38615}"/>
              </a:ext>
            </a:extLst>
          </p:cNvPr>
          <p:cNvSpPr txBox="1"/>
          <p:nvPr/>
        </p:nvSpPr>
        <p:spPr>
          <a:xfrm>
            <a:off x="6476998" y="1143000"/>
            <a:ext cx="2667001" cy="1643527"/>
          </a:xfrm>
          <a:prstGeom prst="rect">
            <a:avLst/>
          </a:prstGeom>
          <a:noFill/>
        </p:spPr>
        <p:txBody>
          <a:bodyPr wrap="square" rtlCol="0">
            <a:spAutoFit/>
          </a:bodyPr>
          <a:lstStyle/>
          <a:p>
            <a:pPr>
              <a:lnSpc>
                <a:spcPct val="90000"/>
              </a:lnSpc>
            </a:pPr>
            <a:r>
              <a:rPr lang="en-US" sz="2400" i="0" dirty="0">
                <a:effectLst/>
                <a:latin typeface="system-ui"/>
              </a:rPr>
              <a:t>“God is spirit, and thos</a:t>
            </a:r>
            <a:r>
              <a:rPr lang="en-US" sz="2400" dirty="0">
                <a:latin typeface="system-ui"/>
              </a:rPr>
              <a:t>e who worship Him must worship in spirit and truth.”</a:t>
            </a:r>
            <a:endParaRPr lang="en-US" sz="2400" i="0" dirty="0">
              <a:effectLst/>
              <a:latin typeface="system-ui"/>
            </a:endParaRPr>
          </a:p>
          <a:p>
            <a:pPr algn="r">
              <a:lnSpc>
                <a:spcPct val="90000"/>
              </a:lnSpc>
            </a:pPr>
            <a:r>
              <a:rPr lang="en-US" sz="1600" dirty="0">
                <a:latin typeface="system-ui"/>
              </a:rPr>
              <a:t>John 4:24</a:t>
            </a:r>
            <a:endParaRPr lang="en-US" sz="1600" dirty="0"/>
          </a:p>
        </p:txBody>
      </p:sp>
      <p:pic>
        <p:nvPicPr>
          <p:cNvPr id="5" name="Picture 4">
            <a:extLst>
              <a:ext uri="{FF2B5EF4-FFF2-40B4-BE49-F238E27FC236}">
                <a16:creationId xmlns:a16="http://schemas.microsoft.com/office/drawing/2014/main" id="{34C3ABF8-0D98-C1C4-CB7D-0459D76010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9399" y="4958678"/>
            <a:ext cx="2438399" cy="1746922"/>
          </a:xfrm>
          <a:prstGeom prst="rect">
            <a:avLst/>
          </a:prstGeom>
        </p:spPr>
      </p:pic>
    </p:spTree>
    <p:extLst>
      <p:ext uri="{BB962C8B-B14F-4D97-AF65-F5344CB8AC3E}">
        <p14:creationId xmlns:p14="http://schemas.microsoft.com/office/powerpoint/2010/main" val="219709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820</TotalTime>
  <Words>504</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Cavolini</vt:lpstr>
      <vt:lpstr>Consolas</vt:lpstr>
      <vt:lpstr>Corbel</vt:lpstr>
      <vt:lpstr>system-ui</vt:lpstr>
      <vt:lpstr>Chalkboard 16x9</vt:lpstr>
      <vt:lpstr>PowerPoint Presentation</vt:lpstr>
      <vt:lpstr>Some Important Questions Jesus Asked</vt:lpstr>
      <vt:lpstr>But who do you say that I am?</vt:lpstr>
      <vt:lpstr>Why do you call me ‘Lord, Lord’?</vt:lpstr>
      <vt:lpstr>What is written in the Law?</vt:lpstr>
      <vt:lpstr>Didn’t you know I had to be in My Father’s house?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Questions Jesus Asked</dc:title>
  <dc:creator>Jeb</dc:creator>
  <cp:lastModifiedBy>Jeb</cp:lastModifiedBy>
  <cp:revision>10</cp:revision>
  <dcterms:created xsi:type="dcterms:W3CDTF">2022-11-12T15:13:47Z</dcterms:created>
  <dcterms:modified xsi:type="dcterms:W3CDTF">2022-11-13T13:42:09Z</dcterms:modified>
</cp:coreProperties>
</file>