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07" r:id="rId2"/>
    <p:sldId id="302" r:id="rId3"/>
    <p:sldId id="258" r:id="rId4"/>
    <p:sldId id="293" r:id="rId5"/>
    <p:sldId id="294" r:id="rId6"/>
    <p:sldId id="259" r:id="rId7"/>
    <p:sldId id="291" r:id="rId8"/>
    <p:sldId id="260" r:id="rId9"/>
    <p:sldId id="304" r:id="rId10"/>
    <p:sldId id="296" r:id="rId11"/>
    <p:sldId id="297" r:id="rId12"/>
    <p:sldId id="298" r:id="rId13"/>
    <p:sldId id="299" r:id="rId14"/>
    <p:sldId id="261" r:id="rId15"/>
    <p:sldId id="300" r:id="rId16"/>
    <p:sldId id="290" r:id="rId17"/>
    <p:sldId id="262" r:id="rId18"/>
    <p:sldId id="263" r:id="rId19"/>
    <p:sldId id="264" r:id="rId20"/>
    <p:sldId id="295" r:id="rId21"/>
    <p:sldId id="265" r:id="rId22"/>
    <p:sldId id="266" r:id="rId23"/>
    <p:sldId id="267" r:id="rId24"/>
    <p:sldId id="268" r:id="rId25"/>
    <p:sldId id="269" r:id="rId26"/>
    <p:sldId id="270" r:id="rId27"/>
    <p:sldId id="271" r:id="rId28"/>
    <p:sldId id="272" r:id="rId29"/>
    <p:sldId id="273" r:id="rId30"/>
    <p:sldId id="286" r:id="rId31"/>
    <p:sldId id="287" r:id="rId32"/>
    <p:sldId id="274" r:id="rId33"/>
    <p:sldId id="277" r:id="rId34"/>
    <p:sldId id="285" r:id="rId35"/>
    <p:sldId id="288" r:id="rId36"/>
    <p:sldId id="275" r:id="rId37"/>
    <p:sldId id="303" r:id="rId38"/>
    <p:sldId id="301" r:id="rId39"/>
    <p:sldId id="306" r:id="rId40"/>
    <p:sldId id="308" r:id="rId41"/>
    <p:sldId id="280" r:id="rId42"/>
    <p:sldId id="281" r:id="rId43"/>
    <p:sldId id="282" r:id="rId44"/>
    <p:sldId id="283" r:id="rId45"/>
    <p:sldId id="278" r:id="rId46"/>
    <p:sldId id="305" r:id="rId47"/>
    <p:sldId id="292" r:id="rId4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15" autoAdjust="0"/>
  </p:normalViewPr>
  <p:slideViewPr>
    <p:cSldViewPr>
      <p:cViewPr varScale="1">
        <p:scale>
          <a:sx n="82" d="100"/>
          <a:sy n="82" d="100"/>
        </p:scale>
        <p:origin x="816"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A9739-C7A8-494B-BE56-8FC24E4AA39A}" type="datetimeFigureOut">
              <a:rPr lang="en-US" smtClean="0"/>
              <a:pPr/>
              <a:t>10/26/2019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31A9B-E038-470D-A340-71F0247277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D31A9B-E038-470D-A340-71F0247277F6}"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588670-A7DE-437F-B9D6-C56F54382A9D}" type="datetimeFigureOut">
              <a:rPr lang="en-US" smtClean="0"/>
              <a:pPr/>
              <a:t>10/26/2019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328B0-98B0-4883-8FDD-599B724DA5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A588670-A7DE-437F-B9D6-C56F54382A9D}" type="datetimeFigureOut">
              <a:rPr lang="en-US" smtClean="0"/>
              <a:pPr/>
              <a:t>10/26/2019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3D328B0-98B0-4883-8FDD-599B724DA5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i="1" u="sng"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Scripture</a:t>
            </a:r>
          </a:p>
        </p:txBody>
      </p:sp>
      <p:sp>
        <p:nvSpPr>
          <p:cNvPr id="3" name="Content Placeholder 2"/>
          <p:cNvSpPr>
            <a:spLocks noGrp="1"/>
          </p:cNvSpPr>
          <p:nvPr>
            <p:ph idx="1"/>
          </p:nvPr>
        </p:nvSpPr>
        <p:spPr>
          <a:xfrm>
            <a:off x="0" y="1200150"/>
            <a:ext cx="9144000" cy="3505199"/>
          </a:xfrm>
        </p:spPr>
        <p:txBody>
          <a:bodyPr/>
          <a:lstStyle/>
          <a:p>
            <a:r>
              <a:rPr lang="en-US" sz="60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Numbers 35:6 &amp; 12</a:t>
            </a:r>
          </a:p>
          <a:p>
            <a:r>
              <a:rPr lang="en-US" sz="60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Deuteronomy 33:27-29</a:t>
            </a:r>
          </a:p>
          <a:p>
            <a:r>
              <a:rPr lang="en-US" sz="60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2 Samuel 22:3</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Autofit/>
          </a:bodyPr>
          <a:lstStyle/>
          <a:p>
            <a:r>
              <a:rPr lang="en-US" sz="4800" b="1" u="sng" dirty="0">
                <a:effectLst>
                  <a:outerShdw blurRad="38100" dist="38100" dir="2700000" algn="tl">
                    <a:srgbClr val="000000">
                      <a:alpha val="43137"/>
                    </a:srgbClr>
                  </a:outerShdw>
                </a:effectLst>
                <a:latin typeface="Cambria" pitchFamily="18" charset="0"/>
              </a:rPr>
              <a:t>Psalm 9:9</a:t>
            </a:r>
            <a:br>
              <a:rPr lang="en-US" sz="4800" dirty="0">
                <a:effectLst>
                  <a:outerShdw blurRad="38100" dist="38100" dir="2700000" algn="tl">
                    <a:srgbClr val="000000">
                      <a:alpha val="43137"/>
                    </a:srgbClr>
                  </a:outerShdw>
                </a:effectLst>
                <a:latin typeface="Cambria" pitchFamily="18" charset="0"/>
              </a:rPr>
            </a:br>
            <a:r>
              <a:rPr lang="en-US" sz="4800" dirty="0">
                <a:effectLst>
                  <a:outerShdw blurRad="38100" dist="38100" dir="2700000" algn="tl">
                    <a:srgbClr val="000000">
                      <a:alpha val="43137"/>
                    </a:srgbClr>
                  </a:outerShdw>
                </a:effectLst>
                <a:latin typeface="Cambria" pitchFamily="18" charset="0"/>
              </a:rPr>
              <a:t>“The Lord also </a:t>
            </a:r>
            <a:r>
              <a:rPr lang="en-US" sz="4800" b="1" u="sng" dirty="0">
                <a:effectLst>
                  <a:outerShdw blurRad="38100" dist="38100" dir="2700000" algn="tl">
                    <a:srgbClr val="000000">
                      <a:alpha val="43137"/>
                    </a:srgbClr>
                  </a:outerShdw>
                </a:effectLst>
                <a:latin typeface="Cambria" pitchFamily="18" charset="0"/>
              </a:rPr>
              <a:t>will be a refuge</a:t>
            </a:r>
            <a:r>
              <a:rPr lang="en-US" sz="4800" dirty="0">
                <a:effectLst>
                  <a:outerShdw blurRad="38100" dist="38100" dir="2700000" algn="tl">
                    <a:srgbClr val="000000">
                      <a:alpha val="43137"/>
                    </a:srgbClr>
                  </a:outerShdw>
                </a:effectLst>
                <a:latin typeface="Cambria" pitchFamily="18" charset="0"/>
              </a:rPr>
              <a:t> for the oppressed, a refuge in times of trouble. And those who know Your name will put their trust in You for You Lord, have not forsaken those who seek You.”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499"/>
          </a:xfrm>
        </p:spPr>
        <p:txBody>
          <a:bodyPr>
            <a:noAutofit/>
          </a:bodyPr>
          <a:lstStyle/>
          <a:p>
            <a:r>
              <a:rPr lang="en-US" sz="4800" b="1" u="sng" dirty="0">
                <a:effectLst>
                  <a:outerShdw blurRad="38100" dist="38100" dir="2700000" algn="tl">
                    <a:srgbClr val="000000">
                      <a:alpha val="43137"/>
                    </a:srgbClr>
                  </a:outerShdw>
                </a:effectLst>
                <a:latin typeface="Cambria" pitchFamily="18" charset="0"/>
              </a:rPr>
              <a:t>Psalm 46:1-2</a:t>
            </a:r>
            <a:br>
              <a:rPr lang="en-US" sz="4800" dirty="0">
                <a:effectLst>
                  <a:outerShdw blurRad="38100" dist="38100" dir="2700000" algn="tl">
                    <a:srgbClr val="000000">
                      <a:alpha val="43137"/>
                    </a:srgbClr>
                  </a:outerShdw>
                </a:effectLst>
                <a:latin typeface="Cambria" pitchFamily="18" charset="0"/>
              </a:rPr>
            </a:br>
            <a:r>
              <a:rPr lang="en-US" sz="4800" dirty="0">
                <a:effectLst>
                  <a:outerShdw blurRad="38100" dist="38100" dir="2700000" algn="tl">
                    <a:srgbClr val="000000">
                      <a:alpha val="43137"/>
                    </a:srgbClr>
                  </a:outerShdw>
                </a:effectLst>
                <a:latin typeface="Cambria" pitchFamily="18" charset="0"/>
              </a:rPr>
              <a:t>“</a:t>
            </a:r>
            <a:r>
              <a:rPr lang="en-US" sz="4800" b="1" u="sng" dirty="0">
                <a:effectLst>
                  <a:outerShdw blurRad="38100" dist="38100" dir="2700000" algn="tl">
                    <a:srgbClr val="000000">
                      <a:alpha val="43137"/>
                    </a:srgbClr>
                  </a:outerShdw>
                </a:effectLst>
                <a:latin typeface="Cambria" pitchFamily="18" charset="0"/>
              </a:rPr>
              <a:t>God is our refuge</a:t>
            </a:r>
            <a:r>
              <a:rPr lang="en-US" sz="4800" dirty="0">
                <a:effectLst>
                  <a:outerShdw blurRad="38100" dist="38100" dir="2700000" algn="tl">
                    <a:srgbClr val="000000">
                      <a:alpha val="43137"/>
                    </a:srgbClr>
                  </a:outerShdw>
                </a:effectLst>
                <a:latin typeface="Cambria" pitchFamily="18" charset="0"/>
              </a:rPr>
              <a:t> and strength, a very present help in trouble, therefore you will not fear even though the earth be removed and the mountains carried in the midst of the sea…”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500"/>
          </a:xfrm>
        </p:spPr>
        <p:txBody>
          <a:bodyPr>
            <a:normAutofit/>
          </a:bodyPr>
          <a:lstStyle/>
          <a:p>
            <a:r>
              <a:rPr lang="en-US" sz="5400" b="1" dirty="0">
                <a:effectLst>
                  <a:outerShdw blurRad="38100" dist="38100" dir="2700000" algn="tl">
                    <a:srgbClr val="000000">
                      <a:alpha val="43137"/>
                    </a:srgbClr>
                  </a:outerShdw>
                </a:effectLst>
                <a:latin typeface="Cambria" pitchFamily="18" charset="0"/>
              </a:rPr>
              <a:t>Hebrews 6:18</a:t>
            </a:r>
            <a:br>
              <a:rPr lang="en-US" dirty="0">
                <a:effectLst>
                  <a:outerShdw blurRad="38100" dist="38100" dir="2700000" algn="tl">
                    <a:srgbClr val="000000">
                      <a:alpha val="43137"/>
                    </a:srgbClr>
                  </a:outerShdw>
                </a:effectLst>
                <a:latin typeface="Cambria" pitchFamily="18" charset="0"/>
              </a:rPr>
            </a:br>
            <a:r>
              <a:rPr lang="en-US" dirty="0">
                <a:effectLst>
                  <a:outerShdw blurRad="38100" dist="38100" dir="2700000" algn="tl">
                    <a:srgbClr val="000000">
                      <a:alpha val="43137"/>
                    </a:srgbClr>
                  </a:outerShdw>
                </a:effectLst>
                <a:latin typeface="Cambria" pitchFamily="18" charset="0"/>
              </a:rPr>
              <a:t>“That by two immutable things, in which it is impossible for God to lie, we might have </a:t>
            </a:r>
            <a:r>
              <a:rPr lang="en-US" b="1" u="sng" dirty="0">
                <a:effectLst>
                  <a:outerShdw blurRad="38100" dist="38100" dir="2700000" algn="tl">
                    <a:srgbClr val="000000">
                      <a:alpha val="43137"/>
                    </a:srgbClr>
                  </a:outerShdw>
                </a:effectLst>
                <a:latin typeface="Cambria" pitchFamily="18" charset="0"/>
              </a:rPr>
              <a:t>strong consolation</a:t>
            </a:r>
            <a:r>
              <a:rPr lang="en-US" dirty="0">
                <a:effectLst>
                  <a:outerShdw blurRad="38100" dist="38100" dir="2700000" algn="tl">
                    <a:srgbClr val="000000">
                      <a:alpha val="43137"/>
                    </a:srgbClr>
                  </a:outerShdw>
                </a:effectLst>
                <a:latin typeface="Cambria" pitchFamily="18" charset="0"/>
              </a:rPr>
              <a:t>, who have </a:t>
            </a:r>
            <a:r>
              <a:rPr lang="en-US" b="1" u="sng" dirty="0">
                <a:effectLst>
                  <a:outerShdw blurRad="38100" dist="38100" dir="2700000" algn="tl">
                    <a:srgbClr val="000000">
                      <a:alpha val="43137"/>
                    </a:srgbClr>
                  </a:outerShdw>
                </a:effectLst>
                <a:latin typeface="Cambria" pitchFamily="18" charset="0"/>
              </a:rPr>
              <a:t>fled for refuge</a:t>
            </a:r>
            <a:r>
              <a:rPr lang="en-US" dirty="0">
                <a:effectLst>
                  <a:outerShdw blurRad="38100" dist="38100" dir="2700000" algn="tl">
                    <a:srgbClr val="000000">
                      <a:alpha val="43137"/>
                    </a:srgbClr>
                  </a:outerShdw>
                </a:effectLst>
                <a:latin typeface="Cambria" pitchFamily="18" charset="0"/>
              </a:rPr>
              <a:t> to lay hold of the hope set before 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047750"/>
          </a:xfrm>
        </p:spPr>
        <p:txBody>
          <a:bodyPr>
            <a:normAutofit fontScale="90000"/>
          </a:bodyPr>
          <a:lstStyle/>
          <a:p>
            <a:pPr eaLnBrk="1" hangingPunct="1">
              <a:defRPr/>
            </a:pPr>
            <a:r>
              <a:rPr lang="en-US" sz="5400" b="1" u="sng" dirty="0">
                <a:solidFill>
                  <a:schemeClr val="accent5">
                    <a:lumMod val="75000"/>
                  </a:schemeClr>
                </a:solidFill>
                <a:effectLst>
                  <a:outerShdw blurRad="38100" dist="38100" dir="2700000" algn="tl">
                    <a:srgbClr val="C0C0C0"/>
                  </a:outerShdw>
                </a:effectLst>
                <a:latin typeface="Cambria" pitchFamily="18" charset="0"/>
              </a:rPr>
              <a:t>The Church as God designed</a:t>
            </a:r>
            <a:r>
              <a:rPr lang="en-US" sz="4800" b="1" dirty="0">
                <a:solidFill>
                  <a:schemeClr val="accent5">
                    <a:lumMod val="75000"/>
                  </a:schemeClr>
                </a:solidFill>
                <a:effectLst>
                  <a:outerShdw blurRad="38100" dist="38100" dir="2700000" algn="tl">
                    <a:srgbClr val="C0C0C0"/>
                  </a:outerShdw>
                </a:effectLst>
                <a:latin typeface="Cambria" pitchFamily="18" charset="0"/>
              </a:rPr>
              <a:t>:</a:t>
            </a:r>
          </a:p>
        </p:txBody>
      </p:sp>
      <p:sp>
        <p:nvSpPr>
          <p:cNvPr id="6147" name="Rectangle 3"/>
          <p:cNvSpPr>
            <a:spLocks noGrp="1" noChangeArrowheads="1"/>
          </p:cNvSpPr>
          <p:nvPr>
            <p:ph type="body" idx="1"/>
          </p:nvPr>
        </p:nvSpPr>
        <p:spPr>
          <a:xfrm>
            <a:off x="0" y="1047750"/>
            <a:ext cx="9144000" cy="4095750"/>
          </a:xfrm>
        </p:spPr>
        <p:txBody>
          <a:bodyPr>
            <a:normAutofit lnSpcReduction="10000"/>
          </a:bodyPr>
          <a:lstStyle/>
          <a:p>
            <a:pPr eaLnBrk="1" hangingPunct="1">
              <a:lnSpc>
                <a:spcPct val="90000"/>
              </a:lnSpc>
              <a:defRPr/>
            </a:pPr>
            <a:r>
              <a:rPr lang="en-US" sz="4800" i="1" dirty="0">
                <a:effectLst>
                  <a:outerShdw blurRad="38100" dist="38100" dir="2700000" algn="tl">
                    <a:srgbClr val="C0C0C0"/>
                  </a:outerShdw>
                </a:effectLst>
                <a:latin typeface="Cambria" pitchFamily="18" charset="0"/>
              </a:rPr>
              <a:t>A source of </a:t>
            </a:r>
            <a:r>
              <a:rPr lang="en-US" sz="4800" i="1" u="sng" dirty="0">
                <a:effectLst>
                  <a:outerShdw blurRad="38100" dist="38100" dir="2700000" algn="tl">
                    <a:srgbClr val="C0C0C0"/>
                  </a:outerShdw>
                </a:effectLst>
                <a:latin typeface="Cambria" pitchFamily="18" charset="0"/>
              </a:rPr>
              <a:t>edification</a:t>
            </a:r>
            <a:r>
              <a:rPr lang="en-US" sz="4800" i="1" dirty="0">
                <a:effectLst>
                  <a:outerShdw blurRad="38100" dist="38100" dir="2700000" algn="tl">
                    <a:srgbClr val="C0C0C0"/>
                  </a:outerShdw>
                </a:effectLst>
                <a:latin typeface="Cambria" pitchFamily="18" charset="0"/>
              </a:rPr>
              <a:t>.</a:t>
            </a:r>
          </a:p>
          <a:p>
            <a:pPr eaLnBrk="1" hangingPunct="1">
              <a:lnSpc>
                <a:spcPct val="90000"/>
              </a:lnSpc>
              <a:defRPr/>
            </a:pPr>
            <a:r>
              <a:rPr lang="en-US" sz="4800" i="1" dirty="0">
                <a:effectLst>
                  <a:outerShdw blurRad="38100" dist="38100" dir="2700000" algn="tl">
                    <a:srgbClr val="C0C0C0"/>
                  </a:outerShdw>
                </a:effectLst>
                <a:latin typeface="Cambria" pitchFamily="18" charset="0"/>
              </a:rPr>
              <a:t>A source of </a:t>
            </a:r>
            <a:r>
              <a:rPr lang="en-US" sz="4800" i="1" u="sng" dirty="0">
                <a:effectLst>
                  <a:outerShdw blurRad="38100" dist="38100" dir="2700000" algn="tl">
                    <a:srgbClr val="C0C0C0"/>
                  </a:outerShdw>
                </a:effectLst>
                <a:latin typeface="Cambria" pitchFamily="18" charset="0"/>
              </a:rPr>
              <a:t>exhortation</a:t>
            </a:r>
            <a:r>
              <a:rPr lang="en-US" sz="4800" i="1" dirty="0">
                <a:effectLst>
                  <a:outerShdw blurRad="38100" dist="38100" dir="2700000" algn="tl">
                    <a:srgbClr val="C0C0C0"/>
                  </a:outerShdw>
                </a:effectLst>
                <a:latin typeface="Cambria" pitchFamily="18" charset="0"/>
              </a:rPr>
              <a:t>.</a:t>
            </a:r>
          </a:p>
          <a:p>
            <a:pPr eaLnBrk="1" hangingPunct="1">
              <a:lnSpc>
                <a:spcPct val="90000"/>
              </a:lnSpc>
              <a:defRPr/>
            </a:pPr>
            <a:r>
              <a:rPr lang="en-US" sz="4800" i="1" dirty="0">
                <a:effectLst>
                  <a:outerShdw blurRad="38100" dist="38100" dir="2700000" algn="tl">
                    <a:srgbClr val="C0C0C0"/>
                  </a:outerShdw>
                </a:effectLst>
                <a:latin typeface="Cambria" pitchFamily="18" charset="0"/>
              </a:rPr>
              <a:t>A source of </a:t>
            </a:r>
            <a:r>
              <a:rPr lang="en-US" sz="4800" i="1" u="sng" dirty="0">
                <a:effectLst>
                  <a:outerShdw blurRad="38100" dist="38100" dir="2700000" algn="tl">
                    <a:srgbClr val="C0C0C0"/>
                  </a:outerShdw>
                </a:effectLst>
                <a:latin typeface="Cambria" pitchFamily="18" charset="0"/>
              </a:rPr>
              <a:t>love, compassion and comfort</a:t>
            </a:r>
            <a:r>
              <a:rPr lang="en-US" sz="4800" i="1" dirty="0">
                <a:effectLst>
                  <a:outerShdw blurRad="38100" dist="38100" dir="2700000" algn="tl">
                    <a:srgbClr val="C0C0C0"/>
                  </a:outerShdw>
                </a:effectLst>
                <a:latin typeface="Cambria" pitchFamily="18" charset="0"/>
              </a:rPr>
              <a:t>.</a:t>
            </a:r>
          </a:p>
          <a:p>
            <a:pPr eaLnBrk="1" hangingPunct="1">
              <a:lnSpc>
                <a:spcPct val="90000"/>
              </a:lnSpc>
              <a:defRPr/>
            </a:pPr>
            <a:r>
              <a:rPr lang="en-US" sz="4300" b="1" i="1" dirty="0">
                <a:solidFill>
                  <a:schemeClr val="accent5">
                    <a:lumMod val="75000"/>
                  </a:schemeClr>
                </a:solidFill>
                <a:effectLst>
                  <a:outerShdw blurRad="38100" dist="38100" dir="2700000" algn="tl">
                    <a:srgbClr val="C0C0C0"/>
                  </a:outerShdw>
                </a:effectLst>
                <a:latin typeface="Cambria" pitchFamily="18" charset="0"/>
              </a:rPr>
              <a:t>A source of patience, longsuffering, forbearance and forgiveness.</a:t>
            </a:r>
            <a:r>
              <a:rPr lang="en-US" sz="4300" b="1" dirty="0">
                <a:solidFill>
                  <a:schemeClr val="accent5">
                    <a:lumMod val="75000"/>
                  </a:schemeClr>
                </a:solidFill>
                <a:effectLst>
                  <a:outerShdw blurRad="38100" dist="38100" dir="2700000" algn="tl">
                    <a:srgbClr val="C0C0C0"/>
                  </a:outerShdw>
                </a:effectLst>
                <a:latin typeface="Cambria" pitchFamily="18"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b="1" u="sng" dirty="0">
                <a:effectLst>
                  <a:outerShdw blurRad="38100" dist="38100" dir="2700000" algn="tl">
                    <a:srgbClr val="000000">
                      <a:alpha val="43137"/>
                    </a:srgbClr>
                  </a:outerShdw>
                </a:effectLst>
              </a:rPr>
              <a:t>The Church – family of God</a:t>
            </a:r>
            <a:r>
              <a:rPr lang="en-US" sz="5400" b="1" u="sng"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0" y="1123950"/>
            <a:ext cx="9144000" cy="4019550"/>
          </a:xfrm>
        </p:spPr>
        <p:txBody>
          <a:bodyPr>
            <a:normAutofit/>
          </a:bodyPr>
          <a:lstStyle/>
          <a:p>
            <a:r>
              <a:rPr lang="en-US" sz="5400" b="1" dirty="0">
                <a:effectLst>
                  <a:outerShdw blurRad="38100" dist="38100" dir="2700000" algn="tl">
                    <a:srgbClr val="000000">
                      <a:alpha val="43137"/>
                    </a:srgbClr>
                  </a:outerShdw>
                </a:effectLst>
              </a:rPr>
              <a:t>Ephesians 2:19 </a:t>
            </a:r>
            <a:r>
              <a:rPr lang="en-US" sz="5400" dirty="0">
                <a:effectLst>
                  <a:outerShdw blurRad="38100" dist="38100" dir="2700000" algn="tl">
                    <a:srgbClr val="000000">
                      <a:alpha val="43137"/>
                    </a:srgbClr>
                  </a:outerShdw>
                </a:effectLst>
              </a:rPr>
              <a:t>Household of God.</a:t>
            </a:r>
          </a:p>
          <a:p>
            <a:r>
              <a:rPr lang="en-US" sz="5400" b="1" dirty="0">
                <a:effectLst>
                  <a:outerShdw blurRad="38100" dist="38100" dir="2700000" algn="tl">
                    <a:srgbClr val="000000">
                      <a:alpha val="43137"/>
                    </a:srgbClr>
                  </a:outerShdw>
                </a:effectLst>
              </a:rPr>
              <a:t>1 Timothy 3:15 </a:t>
            </a:r>
            <a:r>
              <a:rPr lang="en-US" sz="5400" dirty="0">
                <a:effectLst>
                  <a:outerShdw blurRad="38100" dist="38100" dir="2700000" algn="tl">
                    <a:srgbClr val="000000">
                      <a:alpha val="43137"/>
                    </a:srgbClr>
                  </a:outerShdw>
                </a:effectLst>
              </a:rPr>
              <a:t>House of God, church of the living God.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2549"/>
          </a:xfrm>
        </p:spPr>
        <p:txBody>
          <a:bodyPr>
            <a:normAutofit/>
          </a:bodyPr>
          <a:lstStyle/>
          <a:p>
            <a:r>
              <a:rPr lang="en-US" b="1" u="sng" dirty="0"/>
              <a:t>Edification</a:t>
            </a:r>
            <a:r>
              <a:rPr lang="en-US" b="1" dirty="0"/>
              <a:t>, </a:t>
            </a:r>
            <a:r>
              <a:rPr lang="en-US" b="1" u="sng" dirty="0"/>
              <a:t>Exhortation</a:t>
            </a:r>
            <a:r>
              <a:rPr lang="en-US" b="1" dirty="0"/>
              <a:t>, </a:t>
            </a:r>
            <a:r>
              <a:rPr lang="en-US" b="1" u="sng" dirty="0"/>
              <a:t>Compassion</a:t>
            </a:r>
          </a:p>
        </p:txBody>
      </p:sp>
      <p:pic>
        <p:nvPicPr>
          <p:cNvPr id="9218" name="Picture 2" descr="C:\Documents and Settings\User\My Documents\Downloads\Lego.jpg"/>
          <p:cNvPicPr>
            <a:picLocks noChangeAspect="1" noChangeArrowheads="1"/>
          </p:cNvPicPr>
          <p:nvPr/>
        </p:nvPicPr>
        <p:blipFill>
          <a:blip r:embed="rId2" cstate="print"/>
          <a:srcRect/>
          <a:stretch>
            <a:fillRect/>
          </a:stretch>
        </p:blipFill>
        <p:spPr bwMode="auto">
          <a:xfrm>
            <a:off x="0" y="1123950"/>
            <a:ext cx="2990850" cy="1524000"/>
          </a:xfrm>
          <a:prstGeom prst="rect">
            <a:avLst/>
          </a:prstGeom>
          <a:noFill/>
        </p:spPr>
      </p:pic>
      <p:pic>
        <p:nvPicPr>
          <p:cNvPr id="9219" name="Picture 3" descr="C:\Documents and Settings\User\My Documents\Downloads\warning.gif"/>
          <p:cNvPicPr>
            <a:picLocks noChangeAspect="1" noChangeArrowheads="1"/>
          </p:cNvPicPr>
          <p:nvPr/>
        </p:nvPicPr>
        <p:blipFill>
          <a:blip r:embed="rId3" cstate="print"/>
          <a:srcRect/>
          <a:stretch>
            <a:fillRect/>
          </a:stretch>
        </p:blipFill>
        <p:spPr bwMode="auto">
          <a:xfrm>
            <a:off x="2895600" y="2647950"/>
            <a:ext cx="3158830" cy="2266950"/>
          </a:xfrm>
          <a:prstGeom prst="rect">
            <a:avLst/>
          </a:prstGeom>
          <a:noFill/>
        </p:spPr>
      </p:pic>
      <p:pic>
        <p:nvPicPr>
          <p:cNvPr id="9220" name="Picture 4" descr="C:\Documents and Settings\User\My Documents\Downloads\heart.jpg"/>
          <p:cNvPicPr>
            <a:picLocks noChangeAspect="1" noChangeArrowheads="1"/>
          </p:cNvPicPr>
          <p:nvPr/>
        </p:nvPicPr>
        <p:blipFill>
          <a:blip r:embed="rId4" cstate="print"/>
          <a:srcRect/>
          <a:stretch>
            <a:fillRect/>
          </a:stretch>
        </p:blipFill>
        <p:spPr bwMode="auto">
          <a:xfrm>
            <a:off x="6248400" y="1047750"/>
            <a:ext cx="2723322" cy="1828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600200"/>
          </a:xfrm>
        </p:spPr>
        <p:txBody>
          <a:bodyPr>
            <a:normAutofit fontScale="90000"/>
          </a:bodyPr>
          <a:lstStyle/>
          <a:p>
            <a:pPr eaLnBrk="1" hangingPunct="1">
              <a:defRPr/>
            </a:pPr>
            <a:r>
              <a:rPr lang="en-US" sz="6600" b="1" u="sng" dirty="0">
                <a:effectLst>
                  <a:outerShdw blurRad="38100" dist="38100" dir="2700000" algn="tl">
                    <a:srgbClr val="C0C0C0"/>
                  </a:outerShdw>
                </a:effectLst>
                <a:latin typeface="Cambria" pitchFamily="18" charset="0"/>
              </a:rPr>
              <a:t>Genuine goodness &amp; care for each other</a:t>
            </a:r>
            <a:r>
              <a:rPr lang="en-US" sz="6600" b="1" dirty="0">
                <a:effectLst>
                  <a:outerShdw blurRad="38100" dist="38100" dir="2700000" algn="tl">
                    <a:srgbClr val="C0C0C0"/>
                  </a:outerShdw>
                </a:effectLst>
                <a:latin typeface="Cambria" pitchFamily="18" charset="0"/>
              </a:rPr>
              <a:t>.</a:t>
            </a:r>
            <a:r>
              <a:rPr lang="en-US" sz="4800" dirty="0"/>
              <a:t> </a:t>
            </a:r>
          </a:p>
        </p:txBody>
      </p:sp>
      <p:sp>
        <p:nvSpPr>
          <p:cNvPr id="5" name="TextBox 4"/>
          <p:cNvSpPr txBox="1"/>
          <p:nvPr/>
        </p:nvSpPr>
        <p:spPr>
          <a:xfrm>
            <a:off x="0" y="3409950"/>
            <a:ext cx="9144000" cy="1754326"/>
          </a:xfrm>
          <a:prstGeom prst="rect">
            <a:avLst/>
          </a:prstGeom>
          <a:noFill/>
        </p:spPr>
        <p:txBody>
          <a:bodyPr wrap="square">
            <a:spAutoFit/>
          </a:bodyPr>
          <a:lstStyle/>
          <a:p>
            <a:pPr algn="ctr">
              <a:defRPr/>
            </a:pPr>
            <a:r>
              <a:rPr lang="en-US" sz="5400" b="1" i="1" dirty="0">
                <a:solidFill>
                  <a:schemeClr val="accent5">
                    <a:lumMod val="75000"/>
                  </a:schemeClr>
                </a:solidFill>
                <a:effectLst>
                  <a:outerShdw blurRad="38100" dist="38100" dir="2700000" algn="tl">
                    <a:srgbClr val="000000">
                      <a:alpha val="43137"/>
                    </a:srgbClr>
                  </a:outerShdw>
                </a:effectLst>
                <a:latin typeface="Cambria" pitchFamily="18" charset="0"/>
              </a:rPr>
              <a:t>How concerned are </a:t>
            </a:r>
            <a:r>
              <a:rPr lang="en-US" sz="5400" b="1" i="1" u="sng" dirty="0">
                <a:solidFill>
                  <a:schemeClr val="accent5">
                    <a:lumMod val="75000"/>
                  </a:schemeClr>
                </a:solidFill>
                <a:effectLst>
                  <a:outerShdw blurRad="38100" dist="38100" dir="2700000" algn="tl">
                    <a:srgbClr val="000000">
                      <a:alpha val="43137"/>
                    </a:srgbClr>
                  </a:outerShdw>
                </a:effectLst>
                <a:latin typeface="Cambria" pitchFamily="18" charset="0"/>
              </a:rPr>
              <a:t>YOU</a:t>
            </a:r>
            <a:r>
              <a:rPr lang="en-US" sz="5400" b="1" i="1" dirty="0">
                <a:solidFill>
                  <a:schemeClr val="accent5">
                    <a:lumMod val="75000"/>
                  </a:schemeClr>
                </a:solidFill>
                <a:effectLst>
                  <a:outerShdw blurRad="38100" dist="38100" dir="2700000" algn="tl">
                    <a:srgbClr val="000000">
                      <a:alpha val="43137"/>
                    </a:srgbClr>
                  </a:outerShdw>
                </a:effectLst>
                <a:latin typeface="Cambria" pitchFamily="18" charset="0"/>
              </a:rPr>
              <a:t> about </a:t>
            </a:r>
            <a:r>
              <a:rPr lang="en-US" sz="5400" b="1" i="1" u="sng" dirty="0">
                <a:solidFill>
                  <a:schemeClr val="accent5">
                    <a:lumMod val="75000"/>
                  </a:schemeClr>
                </a:solidFill>
                <a:effectLst>
                  <a:outerShdw blurRad="38100" dist="38100" dir="2700000" algn="tl">
                    <a:srgbClr val="000000">
                      <a:alpha val="43137"/>
                    </a:srgbClr>
                  </a:outerShdw>
                </a:effectLst>
                <a:latin typeface="Cambria" pitchFamily="18" charset="0"/>
              </a:rPr>
              <a:t>others</a:t>
            </a:r>
            <a:r>
              <a:rPr lang="en-US" sz="5400" b="1" i="1" dirty="0">
                <a:solidFill>
                  <a:schemeClr val="accent5">
                    <a:lumMod val="75000"/>
                  </a:schemeClr>
                </a:solidFill>
                <a:effectLst>
                  <a:outerShdw blurRad="38100" dist="38100" dir="2700000" algn="tl">
                    <a:srgbClr val="000000">
                      <a:alpha val="43137"/>
                    </a:srgbClr>
                  </a:outerShdw>
                </a:effectLst>
                <a:latin typeface="Cambria" pitchFamily="18" charset="0"/>
              </a:rPr>
              <a:t>?</a:t>
            </a:r>
          </a:p>
        </p:txBody>
      </p:sp>
      <p:pic>
        <p:nvPicPr>
          <p:cNvPr id="1026" name="Picture 2" descr="C:\Documents and Settings\User\My Documents\Downloads\hands togetherness.jpg"/>
          <p:cNvPicPr>
            <a:picLocks noChangeAspect="1" noChangeArrowheads="1"/>
          </p:cNvPicPr>
          <p:nvPr/>
        </p:nvPicPr>
        <p:blipFill>
          <a:blip r:embed="rId2" cstate="print"/>
          <a:srcRect/>
          <a:stretch>
            <a:fillRect/>
          </a:stretch>
        </p:blipFill>
        <p:spPr bwMode="auto">
          <a:xfrm>
            <a:off x="3312410" y="1733550"/>
            <a:ext cx="2569277" cy="170973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5143500"/>
          </a:xfrm>
        </p:spPr>
        <p:txBody>
          <a:bodyPr>
            <a:normAutofit fontScale="90000"/>
          </a:bodyPr>
          <a:lstStyle/>
          <a:p>
            <a:pPr eaLnBrk="1" hangingPunct="1">
              <a:defRPr/>
            </a:pPr>
            <a:r>
              <a:rPr lang="en-US" sz="4800" b="1" u="sng" dirty="0">
                <a:effectLst>
                  <a:outerShdw blurRad="38100" dist="38100" dir="2700000" algn="tl">
                    <a:srgbClr val="C0C0C0"/>
                  </a:outerShdw>
                </a:effectLst>
                <a:latin typeface="Cambria" pitchFamily="18" charset="0"/>
              </a:rPr>
              <a:t>GALATIANS 6:1-2</a:t>
            </a:r>
            <a:br>
              <a:rPr lang="en-US" sz="5400" b="1" dirty="0">
                <a:effectLst>
                  <a:outerShdw blurRad="38100" dist="38100" dir="2700000" algn="tl">
                    <a:srgbClr val="C0C0C0"/>
                  </a:outerShdw>
                </a:effectLst>
                <a:latin typeface="Cambria" pitchFamily="18" charset="0"/>
              </a:rPr>
            </a:br>
            <a:r>
              <a:rPr lang="en-US" sz="5400" b="1" dirty="0">
                <a:effectLst>
                  <a:outerShdw blurRad="38100" dist="38100" dir="2700000" algn="tl">
                    <a:srgbClr val="C0C0C0"/>
                  </a:outerShdw>
                </a:effectLst>
                <a:latin typeface="Cambria" pitchFamily="18" charset="0"/>
              </a:rPr>
              <a:t>“</a:t>
            </a:r>
            <a:r>
              <a:rPr lang="en-US" dirty="0">
                <a:effectLst>
                  <a:outerShdw blurRad="38100" dist="38100" dir="2700000" algn="tl">
                    <a:srgbClr val="C0C0C0"/>
                  </a:outerShdw>
                </a:effectLst>
                <a:latin typeface="Cambria" pitchFamily="18" charset="0"/>
              </a:rPr>
              <a:t>Brethren, if a man is overtaken in any trespass, you </a:t>
            </a:r>
            <a:r>
              <a:rPr lang="en-US" u="sng" dirty="0">
                <a:effectLst>
                  <a:outerShdw blurRad="38100" dist="38100" dir="2700000" algn="tl">
                    <a:srgbClr val="C0C0C0"/>
                  </a:outerShdw>
                </a:effectLst>
                <a:latin typeface="Cambria" pitchFamily="18" charset="0"/>
              </a:rPr>
              <a:t>who are spiritual</a:t>
            </a:r>
            <a:r>
              <a:rPr lang="en-US" dirty="0">
                <a:effectLst>
                  <a:outerShdw blurRad="38100" dist="38100" dir="2700000" algn="tl">
                    <a:srgbClr val="C0C0C0"/>
                  </a:outerShdw>
                </a:effectLst>
                <a:latin typeface="Cambria" pitchFamily="18" charset="0"/>
              </a:rPr>
              <a:t> restore such a one </a:t>
            </a:r>
            <a:r>
              <a:rPr lang="en-US" u="sng" dirty="0">
                <a:effectLst>
                  <a:outerShdw blurRad="38100" dist="38100" dir="2700000" algn="tl">
                    <a:srgbClr val="C0C0C0"/>
                  </a:outerShdw>
                </a:effectLst>
                <a:latin typeface="Cambria" pitchFamily="18" charset="0"/>
              </a:rPr>
              <a:t>in the </a:t>
            </a:r>
            <a:r>
              <a:rPr lang="en-US" b="1" i="1" u="sng" dirty="0">
                <a:effectLst>
                  <a:outerShdw blurRad="38100" dist="38100" dir="2700000" algn="tl">
                    <a:srgbClr val="C0C0C0"/>
                  </a:outerShdw>
                </a:effectLst>
                <a:latin typeface="Cambria" pitchFamily="18" charset="0"/>
              </a:rPr>
              <a:t>spirit of gentleness</a:t>
            </a:r>
            <a:r>
              <a:rPr lang="en-US" dirty="0">
                <a:effectLst>
                  <a:outerShdw blurRad="38100" dist="38100" dir="2700000" algn="tl">
                    <a:srgbClr val="C0C0C0"/>
                  </a:outerShdw>
                </a:effectLst>
                <a:latin typeface="Cambria" pitchFamily="18" charset="0"/>
              </a:rPr>
              <a:t>, considering yourself lest you also be tempted. </a:t>
            </a:r>
            <a:r>
              <a:rPr lang="en-US" b="1" i="1" u="sng" dirty="0">
                <a:effectLst>
                  <a:outerShdw blurRad="38100" dist="38100" dir="2700000" algn="tl">
                    <a:srgbClr val="C0C0C0"/>
                  </a:outerShdw>
                </a:effectLst>
                <a:latin typeface="Cambria" pitchFamily="18" charset="0"/>
              </a:rPr>
              <a:t>Bear one another’s burdens</a:t>
            </a:r>
            <a:r>
              <a:rPr lang="en-US" dirty="0">
                <a:effectLst>
                  <a:outerShdw blurRad="38100" dist="38100" dir="2700000" algn="tl">
                    <a:srgbClr val="C0C0C0"/>
                  </a:outerShdw>
                </a:effectLst>
                <a:latin typeface="Cambria" pitchFamily="18" charset="0"/>
              </a:rPr>
              <a:t> and so </a:t>
            </a:r>
            <a:r>
              <a:rPr lang="en-US" b="1" i="1" u="sng" dirty="0">
                <a:effectLst>
                  <a:outerShdw blurRad="38100" dist="38100" dir="2700000" algn="tl">
                    <a:srgbClr val="C0C0C0"/>
                  </a:outerShdw>
                </a:effectLst>
                <a:latin typeface="Cambria" pitchFamily="18" charset="0"/>
              </a:rPr>
              <a:t>fulfill the law of Christ</a:t>
            </a:r>
            <a:r>
              <a:rPr lang="en-US" dirty="0">
                <a:effectLst>
                  <a:outerShdw blurRad="38100" dist="38100" dir="2700000" algn="tl">
                    <a:srgbClr val="C0C0C0"/>
                  </a:outerShdw>
                </a:effectLst>
                <a:latin typeface="Cambria" pitchFamily="18" charset="0"/>
              </a:rPr>
              <a:t>.”</a:t>
            </a:r>
            <a:endParaRPr lang="en-US" sz="5400" b="1" dirty="0">
              <a:effectLst>
                <a:outerShdw blurRad="38100" dist="38100" dir="2700000" algn="tl">
                  <a:srgbClr val="C0C0C0"/>
                </a:outerShdw>
              </a:effectLst>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5143500"/>
          </a:xfrm>
        </p:spPr>
        <p:txBody>
          <a:bodyPr>
            <a:normAutofit fontScale="90000"/>
          </a:bodyPr>
          <a:lstStyle/>
          <a:p>
            <a:pPr eaLnBrk="1" hangingPunct="1">
              <a:defRPr/>
            </a:pPr>
            <a:r>
              <a:rPr lang="en-US" sz="6000" b="1" u="sng" dirty="0">
                <a:effectLst>
                  <a:outerShdw blurRad="38100" dist="38100" dir="2700000" algn="tl">
                    <a:srgbClr val="C0C0C0"/>
                  </a:outerShdw>
                </a:effectLst>
                <a:latin typeface="Cambria" pitchFamily="18" charset="0"/>
              </a:rPr>
              <a:t>Ephesians 4:2</a:t>
            </a:r>
            <a:br>
              <a:rPr lang="en-US" sz="5400" b="1" dirty="0">
                <a:effectLst>
                  <a:outerShdw blurRad="38100" dist="38100" dir="2700000" algn="tl">
                    <a:srgbClr val="C0C0C0"/>
                  </a:outerShdw>
                </a:effectLst>
                <a:latin typeface="Cambria" pitchFamily="18" charset="0"/>
              </a:rPr>
            </a:br>
            <a:r>
              <a:rPr lang="en-US" sz="4800" dirty="0">
                <a:effectLst>
                  <a:outerShdw blurRad="38100" dist="38100" dir="2700000" algn="tl">
                    <a:srgbClr val="C0C0C0"/>
                  </a:outerShdw>
                </a:effectLst>
                <a:latin typeface="Cambria" pitchFamily="18" charset="0"/>
              </a:rPr>
              <a:t>“…walk worthy of the calling…with </a:t>
            </a:r>
            <a:r>
              <a:rPr lang="en-US" sz="4800" b="1" i="1" u="sng" dirty="0">
                <a:effectLst>
                  <a:outerShdw blurRad="38100" dist="38100" dir="2700000" algn="tl">
                    <a:srgbClr val="C0C0C0"/>
                  </a:outerShdw>
                </a:effectLst>
                <a:latin typeface="Cambria" pitchFamily="18" charset="0"/>
              </a:rPr>
              <a:t>all lowliness</a:t>
            </a:r>
            <a:r>
              <a:rPr lang="en-US" sz="4800" b="1" i="1" dirty="0">
                <a:effectLst>
                  <a:outerShdw blurRad="38100" dist="38100" dir="2700000" algn="tl">
                    <a:srgbClr val="C0C0C0"/>
                  </a:outerShdw>
                </a:effectLst>
                <a:latin typeface="Cambria" pitchFamily="18" charset="0"/>
              </a:rPr>
              <a:t> </a:t>
            </a:r>
            <a:r>
              <a:rPr lang="en-US" sz="4800" dirty="0">
                <a:effectLst>
                  <a:outerShdw blurRad="38100" dist="38100" dir="2700000" algn="tl">
                    <a:srgbClr val="C0C0C0"/>
                  </a:outerShdw>
                </a:effectLst>
                <a:latin typeface="Cambria" pitchFamily="18" charset="0"/>
              </a:rPr>
              <a:t>and </a:t>
            </a:r>
            <a:r>
              <a:rPr lang="en-US" sz="4800" b="1" i="1" u="sng" dirty="0">
                <a:effectLst>
                  <a:outerShdw blurRad="38100" dist="38100" dir="2700000" algn="tl">
                    <a:srgbClr val="000000">
                      <a:alpha val="43137"/>
                    </a:srgbClr>
                  </a:outerShdw>
                </a:effectLst>
                <a:latin typeface="Cambria" pitchFamily="18" charset="0"/>
              </a:rPr>
              <a:t>gentleness</a:t>
            </a:r>
            <a:r>
              <a:rPr lang="en-US" sz="4800" dirty="0">
                <a:effectLst>
                  <a:outerShdw blurRad="38100" dist="38100" dir="2700000" algn="tl">
                    <a:srgbClr val="C0C0C0"/>
                  </a:outerShdw>
                </a:effectLst>
                <a:latin typeface="Cambria" pitchFamily="18" charset="0"/>
              </a:rPr>
              <a:t> with </a:t>
            </a:r>
            <a:r>
              <a:rPr lang="en-US" sz="4800" b="1" i="1" u="sng" dirty="0">
                <a:effectLst>
                  <a:outerShdw blurRad="38100" dist="38100" dir="2700000" algn="tl">
                    <a:srgbClr val="C0C0C0"/>
                  </a:outerShdw>
                </a:effectLst>
                <a:latin typeface="Cambria" pitchFamily="18" charset="0"/>
              </a:rPr>
              <a:t>longsuffering</a:t>
            </a:r>
            <a:r>
              <a:rPr lang="en-US" sz="4800" dirty="0">
                <a:effectLst>
                  <a:outerShdw blurRad="38100" dist="38100" dir="2700000" algn="tl">
                    <a:srgbClr val="C0C0C0"/>
                  </a:outerShdw>
                </a:effectLst>
                <a:latin typeface="Cambria" pitchFamily="18" charset="0"/>
              </a:rPr>
              <a:t>, bearing with one another in love, </a:t>
            </a:r>
            <a:r>
              <a:rPr lang="en-US" sz="4800" u="sng" dirty="0">
                <a:effectLst>
                  <a:outerShdw blurRad="38100" dist="38100" dir="2700000" algn="tl">
                    <a:srgbClr val="C0C0C0"/>
                  </a:outerShdw>
                </a:effectLst>
                <a:latin typeface="Cambria" pitchFamily="18" charset="0"/>
              </a:rPr>
              <a:t>endeavoring to keep the </a:t>
            </a:r>
            <a:r>
              <a:rPr lang="en-US" sz="4800" b="1" u="sng" dirty="0">
                <a:effectLst>
                  <a:outerShdw blurRad="38100" dist="38100" dir="2700000" algn="tl">
                    <a:srgbClr val="C0C0C0"/>
                  </a:outerShdw>
                </a:effectLst>
                <a:latin typeface="Cambria" pitchFamily="18" charset="0"/>
              </a:rPr>
              <a:t>unity</a:t>
            </a:r>
            <a:r>
              <a:rPr lang="en-US" sz="4800" dirty="0">
                <a:effectLst>
                  <a:outerShdw blurRad="38100" dist="38100" dir="2700000" algn="tl">
                    <a:srgbClr val="C0C0C0"/>
                  </a:outerShdw>
                </a:effectLst>
                <a:latin typeface="Cambria" pitchFamily="18" charset="0"/>
              </a:rPr>
              <a:t> of the spirit in the </a:t>
            </a:r>
            <a:r>
              <a:rPr lang="en-US" sz="4800" b="1" u="sng" dirty="0">
                <a:effectLst>
                  <a:outerShdw blurRad="38100" dist="38100" dir="2700000" algn="tl">
                    <a:srgbClr val="C0C0C0"/>
                  </a:outerShdw>
                </a:effectLst>
                <a:latin typeface="Cambria" pitchFamily="18" charset="0"/>
              </a:rPr>
              <a:t>bond of peace</a:t>
            </a:r>
            <a:r>
              <a:rPr lang="en-US" sz="4800" dirty="0">
                <a:effectLst>
                  <a:outerShdw blurRad="38100" dist="38100" dir="2700000" algn="tl">
                    <a:srgbClr val="C0C0C0"/>
                  </a:outerShdw>
                </a:effectLst>
                <a:latin typeface="Cambria" pitchFamily="18" charset="0"/>
              </a:rPr>
              <a:t>.”</a:t>
            </a:r>
            <a:endParaRPr lang="en-US" sz="4800" b="1" dirty="0">
              <a:effectLst>
                <a:outerShdw blurRad="38100" dist="38100" dir="2700000" algn="tl">
                  <a:srgbClr val="C0C0C0"/>
                </a:outerShdw>
              </a:effectLst>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Documents and Settings\User\My Documents\Downloads\a safe place 1.jpg"/>
          <p:cNvPicPr>
            <a:picLocks noChangeAspect="1" noChangeArrowheads="1"/>
          </p:cNvPicPr>
          <p:nvPr/>
        </p:nvPicPr>
        <p:blipFill>
          <a:blip r:embed="rId2" cstate="print"/>
          <a:srcRect/>
          <a:stretch>
            <a:fillRect/>
          </a:stretch>
        </p:blipFill>
        <p:spPr bwMode="auto">
          <a:xfrm>
            <a:off x="762000" y="0"/>
            <a:ext cx="7620000" cy="534537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43499"/>
          </a:xfrm>
        </p:spPr>
        <p:txBody>
          <a:bodyPr>
            <a:noAutofit/>
          </a:bodyPr>
          <a:lstStyle/>
          <a:p>
            <a:r>
              <a:rPr lang="en-US" sz="5400" b="1" u="sng" dirty="0">
                <a:effectLst>
                  <a:outerShdw blurRad="38100" dist="38100" dir="2700000" algn="tl">
                    <a:srgbClr val="000000">
                      <a:alpha val="43137"/>
                    </a:srgbClr>
                  </a:outerShdw>
                </a:effectLst>
                <a:latin typeface="Cambria" pitchFamily="18" charset="0"/>
              </a:rPr>
              <a:t>Ephesians 4:31-32</a:t>
            </a:r>
            <a:br>
              <a:rPr lang="en-US" sz="5400" b="1" dirty="0">
                <a:effectLst>
                  <a:outerShdw blurRad="38100" dist="38100" dir="2700000" algn="tl">
                    <a:srgbClr val="000000">
                      <a:alpha val="43137"/>
                    </a:srgbClr>
                  </a:outerShdw>
                </a:effectLst>
                <a:latin typeface="Cambria" pitchFamily="18" charset="0"/>
              </a:rPr>
            </a:br>
            <a:r>
              <a:rPr lang="en-US" dirty="0">
                <a:effectLst>
                  <a:outerShdw blurRad="38100" dist="38100" dir="2700000" algn="tl">
                    <a:srgbClr val="000000">
                      <a:alpha val="43137"/>
                    </a:srgbClr>
                  </a:outerShdw>
                </a:effectLst>
                <a:latin typeface="Cambria" pitchFamily="18" charset="0"/>
              </a:rPr>
              <a:t>“Let all bitterness, wrath, anger, clamor and evil speaking </a:t>
            </a:r>
            <a:r>
              <a:rPr lang="en-US" u="sng" dirty="0">
                <a:effectLst>
                  <a:outerShdw blurRad="38100" dist="38100" dir="2700000" algn="tl">
                    <a:srgbClr val="000000">
                      <a:alpha val="43137"/>
                    </a:srgbClr>
                  </a:outerShdw>
                </a:effectLst>
                <a:latin typeface="Cambria" pitchFamily="18" charset="0"/>
              </a:rPr>
              <a:t>be put away from you</a:t>
            </a:r>
            <a:r>
              <a:rPr lang="en-US" dirty="0">
                <a:effectLst>
                  <a:outerShdw blurRad="38100" dist="38100" dir="2700000" algn="tl">
                    <a:srgbClr val="000000">
                      <a:alpha val="43137"/>
                    </a:srgbClr>
                  </a:outerShdw>
                </a:effectLst>
                <a:latin typeface="Cambria" pitchFamily="18" charset="0"/>
              </a:rPr>
              <a:t>, with all malice. And be </a:t>
            </a:r>
            <a:r>
              <a:rPr lang="en-US" b="1" u="sng" dirty="0">
                <a:effectLst>
                  <a:outerShdw blurRad="38100" dist="38100" dir="2700000" algn="tl">
                    <a:srgbClr val="000000">
                      <a:alpha val="43137"/>
                    </a:srgbClr>
                  </a:outerShdw>
                </a:effectLst>
                <a:latin typeface="Cambria" pitchFamily="18" charset="0"/>
              </a:rPr>
              <a:t>kind</a:t>
            </a:r>
            <a:r>
              <a:rPr lang="en-US" dirty="0">
                <a:effectLst>
                  <a:outerShdw blurRad="38100" dist="38100" dir="2700000" algn="tl">
                    <a:srgbClr val="000000">
                      <a:alpha val="43137"/>
                    </a:srgbClr>
                  </a:outerShdw>
                </a:effectLst>
                <a:latin typeface="Cambria" pitchFamily="18" charset="0"/>
              </a:rPr>
              <a:t> to one another, </a:t>
            </a:r>
            <a:r>
              <a:rPr lang="en-US" b="1" u="sng" dirty="0">
                <a:effectLst>
                  <a:outerShdw blurRad="38100" dist="38100" dir="2700000" algn="tl">
                    <a:srgbClr val="000000">
                      <a:alpha val="43137"/>
                    </a:srgbClr>
                  </a:outerShdw>
                </a:effectLst>
                <a:latin typeface="Cambria" pitchFamily="18" charset="0"/>
              </a:rPr>
              <a:t>tenderhearted</a:t>
            </a:r>
            <a:r>
              <a:rPr lang="en-US" dirty="0">
                <a:effectLst>
                  <a:outerShdw blurRad="38100" dist="38100" dir="2700000" algn="tl">
                    <a:srgbClr val="000000">
                      <a:alpha val="43137"/>
                    </a:srgbClr>
                  </a:outerShdw>
                </a:effectLst>
                <a:latin typeface="Cambria" pitchFamily="18" charset="0"/>
              </a:rPr>
              <a:t>, </a:t>
            </a:r>
            <a:r>
              <a:rPr lang="en-US" b="1" u="sng" dirty="0">
                <a:effectLst>
                  <a:outerShdw blurRad="38100" dist="38100" dir="2700000" algn="tl">
                    <a:srgbClr val="000000">
                      <a:alpha val="43137"/>
                    </a:srgbClr>
                  </a:outerShdw>
                </a:effectLst>
                <a:latin typeface="Cambria" pitchFamily="18" charset="0"/>
              </a:rPr>
              <a:t>forgiving one another</a:t>
            </a:r>
            <a:r>
              <a:rPr lang="en-US" dirty="0">
                <a:effectLst>
                  <a:outerShdw blurRad="38100" dist="38100" dir="2700000" algn="tl">
                    <a:srgbClr val="000000">
                      <a:alpha val="43137"/>
                    </a:srgbClr>
                  </a:outerShdw>
                </a:effectLst>
                <a:latin typeface="Cambria" pitchFamily="18" charset="0"/>
              </a:rPr>
              <a:t>, even as God </a:t>
            </a:r>
            <a:r>
              <a:rPr lang="en-US" u="sng" dirty="0">
                <a:effectLst>
                  <a:outerShdw blurRad="38100" dist="38100" dir="2700000" algn="tl">
                    <a:srgbClr val="000000">
                      <a:alpha val="43137"/>
                    </a:srgbClr>
                  </a:outerShdw>
                </a:effectLst>
                <a:latin typeface="Cambria" pitchFamily="18" charset="0"/>
              </a:rPr>
              <a:t>as Christ forgave you</a:t>
            </a:r>
            <a:r>
              <a:rPr lang="en-US" dirty="0">
                <a:effectLst>
                  <a:outerShdw blurRad="38100" dist="38100" dir="2700000" algn="tl">
                    <a:srgbClr val="000000">
                      <a:alpha val="43137"/>
                    </a:srgbClr>
                  </a:outerShdw>
                </a:effectLst>
                <a:latin typeface="Cambria" pitchFamily="18" charset="0"/>
              </a:rPr>
              <a:t>.”</a:t>
            </a:r>
            <a:endParaRPr lang="en-US" sz="5400" b="1" dirty="0">
              <a:effectLst>
                <a:outerShdw blurRad="38100" dist="38100" dir="2700000" algn="tl">
                  <a:srgbClr val="000000">
                    <a:alpha val="43137"/>
                  </a:srgbClr>
                </a:outerShdw>
              </a:effectLst>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5143500"/>
          </a:xfrm>
        </p:spPr>
        <p:txBody>
          <a:bodyPr>
            <a:normAutofit fontScale="90000"/>
          </a:bodyPr>
          <a:lstStyle/>
          <a:p>
            <a:pPr eaLnBrk="1" hangingPunct="1">
              <a:defRPr/>
            </a:pPr>
            <a:r>
              <a:rPr lang="en-US" sz="6000" b="1" u="sng" dirty="0">
                <a:effectLst>
                  <a:outerShdw blurRad="38100" dist="38100" dir="2700000" algn="tl">
                    <a:srgbClr val="000000">
                      <a:alpha val="43137"/>
                    </a:srgbClr>
                  </a:outerShdw>
                </a:effectLst>
                <a:latin typeface="Cambria" pitchFamily="18" charset="0"/>
              </a:rPr>
              <a:t>Colossians 3:12-13</a:t>
            </a:r>
            <a:br>
              <a:rPr lang="en-US" sz="5400" dirty="0">
                <a:latin typeface="Cambria" pitchFamily="18" charset="0"/>
              </a:rPr>
            </a:br>
            <a:r>
              <a:rPr lang="en-US" sz="4800" dirty="0">
                <a:effectLst>
                  <a:outerShdw blurRad="38100" dist="38100" dir="2700000" algn="tl">
                    <a:srgbClr val="C0C0C0"/>
                  </a:outerShdw>
                </a:effectLst>
                <a:latin typeface="Cambria" pitchFamily="18" charset="0"/>
              </a:rPr>
              <a:t>“Therefore as elect of God, holy and beloved </a:t>
            </a:r>
            <a:r>
              <a:rPr lang="en-US" sz="4800" u="sng" dirty="0">
                <a:effectLst>
                  <a:outerShdw blurRad="38100" dist="38100" dir="2700000" algn="tl">
                    <a:srgbClr val="C0C0C0"/>
                  </a:outerShdw>
                </a:effectLst>
                <a:latin typeface="Cambria" pitchFamily="18" charset="0"/>
              </a:rPr>
              <a:t>put on</a:t>
            </a:r>
            <a:r>
              <a:rPr lang="en-US" sz="4800" dirty="0">
                <a:effectLst>
                  <a:outerShdw blurRad="38100" dist="38100" dir="2700000" algn="tl">
                    <a:srgbClr val="C0C0C0"/>
                  </a:outerShdw>
                </a:effectLst>
                <a:latin typeface="Cambria" pitchFamily="18" charset="0"/>
              </a:rPr>
              <a:t> tender mercies, </a:t>
            </a:r>
            <a:r>
              <a:rPr lang="en-US" sz="4800" b="1" i="1" u="sng" dirty="0">
                <a:effectLst>
                  <a:outerShdw blurRad="38100" dist="38100" dir="2700000" algn="tl">
                    <a:srgbClr val="C0C0C0"/>
                  </a:outerShdw>
                </a:effectLst>
                <a:latin typeface="Cambria" pitchFamily="18" charset="0"/>
              </a:rPr>
              <a:t>kindness</a:t>
            </a:r>
            <a:r>
              <a:rPr lang="en-US" sz="4800" dirty="0">
                <a:effectLst>
                  <a:outerShdw blurRad="38100" dist="38100" dir="2700000" algn="tl">
                    <a:srgbClr val="C0C0C0"/>
                  </a:outerShdw>
                </a:effectLst>
                <a:latin typeface="Cambria" pitchFamily="18" charset="0"/>
              </a:rPr>
              <a:t>, </a:t>
            </a:r>
            <a:r>
              <a:rPr lang="en-US" sz="4800" b="1" i="1" u="sng" dirty="0">
                <a:effectLst>
                  <a:outerShdw blurRad="38100" dist="38100" dir="2700000" algn="tl">
                    <a:srgbClr val="C0C0C0"/>
                  </a:outerShdw>
                </a:effectLst>
                <a:latin typeface="Cambria" pitchFamily="18" charset="0"/>
              </a:rPr>
              <a:t>humility</a:t>
            </a:r>
            <a:r>
              <a:rPr lang="en-US" sz="4800" dirty="0">
                <a:effectLst>
                  <a:outerShdw blurRad="38100" dist="38100" dir="2700000" algn="tl">
                    <a:srgbClr val="C0C0C0"/>
                  </a:outerShdw>
                </a:effectLst>
                <a:latin typeface="Cambria" pitchFamily="18" charset="0"/>
              </a:rPr>
              <a:t>, </a:t>
            </a:r>
            <a:r>
              <a:rPr lang="en-US" sz="4800" b="1" i="1" u="sng" dirty="0">
                <a:effectLst>
                  <a:outerShdw blurRad="38100" dist="38100" dir="2700000" algn="tl">
                    <a:srgbClr val="C0C0C0"/>
                  </a:outerShdw>
                </a:effectLst>
                <a:latin typeface="Cambria" pitchFamily="18" charset="0"/>
              </a:rPr>
              <a:t>meekness</a:t>
            </a:r>
            <a:r>
              <a:rPr lang="en-US" sz="4800" dirty="0">
                <a:effectLst>
                  <a:outerShdw blurRad="38100" dist="38100" dir="2700000" algn="tl">
                    <a:srgbClr val="C0C0C0"/>
                  </a:outerShdw>
                </a:effectLst>
                <a:latin typeface="Cambria" pitchFamily="18" charset="0"/>
              </a:rPr>
              <a:t>, </a:t>
            </a:r>
            <a:r>
              <a:rPr lang="en-US" sz="4800" b="1" i="1" u="sng" dirty="0">
                <a:effectLst>
                  <a:outerShdw blurRad="38100" dist="38100" dir="2700000" algn="tl">
                    <a:srgbClr val="C0C0C0"/>
                  </a:outerShdw>
                </a:effectLst>
                <a:latin typeface="Cambria" pitchFamily="18" charset="0"/>
              </a:rPr>
              <a:t>longsuffering,</a:t>
            </a:r>
            <a:r>
              <a:rPr lang="en-US" sz="4800" dirty="0">
                <a:effectLst>
                  <a:outerShdw blurRad="38100" dist="38100" dir="2700000" algn="tl">
                    <a:srgbClr val="C0C0C0"/>
                  </a:outerShdw>
                </a:effectLst>
                <a:latin typeface="Cambria" pitchFamily="18" charset="0"/>
              </a:rPr>
              <a:t> </a:t>
            </a:r>
            <a:r>
              <a:rPr lang="en-US" sz="4800" b="1" u="sng" dirty="0">
                <a:effectLst>
                  <a:outerShdw blurRad="38100" dist="38100" dir="2700000" algn="tl">
                    <a:srgbClr val="C0C0C0"/>
                  </a:outerShdw>
                </a:effectLst>
                <a:latin typeface="Cambria" pitchFamily="18" charset="0"/>
              </a:rPr>
              <a:t>bearing</a:t>
            </a:r>
            <a:r>
              <a:rPr lang="en-US" sz="4800" u="sng" dirty="0">
                <a:effectLst>
                  <a:outerShdw blurRad="38100" dist="38100" dir="2700000" algn="tl">
                    <a:srgbClr val="C0C0C0"/>
                  </a:outerShdw>
                </a:effectLst>
                <a:latin typeface="Cambria" pitchFamily="18" charset="0"/>
              </a:rPr>
              <a:t> with one another</a:t>
            </a:r>
            <a:r>
              <a:rPr lang="en-US" sz="4800" dirty="0">
                <a:effectLst>
                  <a:outerShdw blurRad="38100" dist="38100" dir="2700000" algn="tl">
                    <a:srgbClr val="C0C0C0"/>
                  </a:outerShdw>
                </a:effectLst>
                <a:latin typeface="Cambria" pitchFamily="18" charset="0"/>
              </a:rPr>
              <a:t> and </a:t>
            </a:r>
            <a:r>
              <a:rPr lang="en-US" sz="4800" b="1" u="sng" dirty="0">
                <a:effectLst>
                  <a:outerShdw blurRad="38100" dist="38100" dir="2700000" algn="tl">
                    <a:srgbClr val="C0C0C0"/>
                  </a:outerShdw>
                </a:effectLst>
                <a:latin typeface="Cambria" pitchFamily="18" charset="0"/>
              </a:rPr>
              <a:t>forgiving</a:t>
            </a:r>
            <a:r>
              <a:rPr lang="en-US" sz="4800" u="sng" dirty="0">
                <a:effectLst>
                  <a:outerShdw blurRad="38100" dist="38100" dir="2700000" algn="tl">
                    <a:srgbClr val="C0C0C0"/>
                  </a:outerShdw>
                </a:effectLst>
                <a:latin typeface="Cambria" pitchFamily="18" charset="0"/>
              </a:rPr>
              <a:t> one another</a:t>
            </a:r>
            <a:r>
              <a:rPr lang="en-US" sz="4800" dirty="0">
                <a:effectLst>
                  <a:outerShdw blurRad="38100" dist="38100" dir="2700000" algn="tl">
                    <a:srgbClr val="C0C0C0"/>
                  </a:outerShdw>
                </a:effectLst>
                <a:latin typeface="Cambria" pitchFamily="18" charset="0"/>
              </a:rPr>
              <a:t>, even </a:t>
            </a:r>
            <a:r>
              <a:rPr lang="en-US" sz="4800" u="sng" dirty="0">
                <a:effectLst>
                  <a:outerShdw blurRad="38100" dist="38100" dir="2700000" algn="tl">
                    <a:srgbClr val="C0C0C0"/>
                  </a:outerShdw>
                </a:effectLst>
                <a:latin typeface="Cambria" pitchFamily="18" charset="0"/>
              </a:rPr>
              <a:t>as God</a:t>
            </a:r>
            <a:r>
              <a:rPr lang="en-US" sz="4800" dirty="0">
                <a:effectLst>
                  <a:outerShdw blurRad="38100" dist="38100" dir="2700000" algn="tl">
                    <a:srgbClr val="C0C0C0"/>
                  </a:outerShdw>
                </a:effectLst>
                <a:latin typeface="Cambria" pitchFamily="18" charset="0"/>
              </a:rPr>
              <a:t> in Christ </a:t>
            </a:r>
            <a:r>
              <a:rPr lang="en-US" sz="4800" u="sng" dirty="0">
                <a:effectLst>
                  <a:outerShdw blurRad="38100" dist="38100" dir="2700000" algn="tl">
                    <a:srgbClr val="C0C0C0"/>
                  </a:outerShdw>
                </a:effectLst>
                <a:latin typeface="Cambria" pitchFamily="18" charset="0"/>
              </a:rPr>
              <a:t>forgave you</a:t>
            </a:r>
            <a:r>
              <a:rPr lang="en-US" sz="4800" dirty="0">
                <a:effectLst>
                  <a:outerShdw blurRad="38100" dist="38100" dir="2700000" algn="tl">
                    <a:srgbClr val="C0C0C0"/>
                  </a:outerShdw>
                </a:effectLst>
                <a:latin typeface="Cambria"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5143500"/>
          </a:xfrm>
        </p:spPr>
        <p:txBody>
          <a:bodyPr/>
          <a:lstStyle/>
          <a:p>
            <a:pPr eaLnBrk="1" hangingPunct="1">
              <a:defRPr/>
            </a:pPr>
            <a:r>
              <a:rPr lang="en-US" sz="5400" b="1" u="sng" dirty="0">
                <a:effectLst>
                  <a:outerShdw blurRad="38100" dist="38100" dir="2700000" algn="tl">
                    <a:srgbClr val="C0C0C0"/>
                  </a:outerShdw>
                </a:effectLst>
                <a:latin typeface="Cambria" pitchFamily="18" charset="0"/>
              </a:rPr>
              <a:t>Matthew 6:12, 14-15</a:t>
            </a:r>
            <a:br>
              <a:rPr lang="en-US" sz="5400" b="1" dirty="0">
                <a:effectLst>
                  <a:outerShdw blurRad="38100" dist="38100" dir="2700000" algn="tl">
                    <a:srgbClr val="C0C0C0"/>
                  </a:outerShdw>
                </a:effectLst>
                <a:latin typeface="Cambria" pitchFamily="18" charset="0"/>
              </a:rPr>
            </a:br>
            <a:r>
              <a:rPr lang="en-US" sz="5400" dirty="0">
                <a:effectLst>
                  <a:outerShdw blurRad="38100" dist="38100" dir="2700000" algn="tl">
                    <a:srgbClr val="C0C0C0"/>
                  </a:outerShdw>
                </a:effectLst>
                <a:latin typeface="Cambria" pitchFamily="18" charset="0"/>
              </a:rPr>
              <a:t>“And forgive us our debts as </a:t>
            </a:r>
            <a:r>
              <a:rPr lang="en-US" sz="5400" dirty="0">
                <a:effectLst>
                  <a:outerShdw blurRad="38100" dist="38100" dir="2700000" algn="tl">
                    <a:srgbClr val="000000">
                      <a:alpha val="43137"/>
                    </a:srgbClr>
                  </a:outerShdw>
                </a:effectLst>
                <a:latin typeface="Cambria" pitchFamily="18" charset="0"/>
              </a:rPr>
              <a:t>we forgive our debtors</a:t>
            </a:r>
            <a:r>
              <a:rPr lang="en-US" sz="5400" dirty="0">
                <a:effectLst>
                  <a:outerShdw blurRad="38100" dist="38100" dir="2700000" algn="tl">
                    <a:srgbClr val="C0C0C0"/>
                  </a:outerShdw>
                </a:effectLst>
                <a:latin typeface="Cambria" pitchFamily="18" charset="0"/>
              </a:rPr>
              <a:t>. For </a:t>
            </a:r>
            <a:r>
              <a:rPr lang="en-US" sz="5400" b="1" i="1" u="sng" dirty="0">
                <a:effectLst>
                  <a:outerShdw blurRad="38100" dist="38100" dir="2700000" algn="tl">
                    <a:srgbClr val="C0C0C0"/>
                  </a:outerShdw>
                </a:effectLst>
                <a:latin typeface="Cambria" pitchFamily="18" charset="0"/>
              </a:rPr>
              <a:t>if</a:t>
            </a:r>
            <a:r>
              <a:rPr lang="en-US" sz="5400" u="sng" dirty="0">
                <a:effectLst>
                  <a:outerShdw blurRad="38100" dist="38100" dir="2700000" algn="tl">
                    <a:srgbClr val="C0C0C0"/>
                  </a:outerShdw>
                </a:effectLst>
                <a:latin typeface="Cambria" pitchFamily="18" charset="0"/>
              </a:rPr>
              <a:t> </a:t>
            </a:r>
            <a:r>
              <a:rPr lang="en-US" sz="5400" b="1" i="1" u="sng" dirty="0">
                <a:effectLst>
                  <a:outerShdw blurRad="38100" dist="38100" dir="2700000" algn="tl">
                    <a:srgbClr val="C0C0C0"/>
                  </a:outerShdw>
                </a:effectLst>
                <a:latin typeface="Cambria" pitchFamily="18" charset="0"/>
              </a:rPr>
              <a:t>you forgive</a:t>
            </a:r>
            <a:r>
              <a:rPr lang="en-US" sz="5400" b="1" i="1" dirty="0">
                <a:effectLst>
                  <a:outerShdw blurRad="38100" dist="38100" dir="2700000" algn="tl">
                    <a:srgbClr val="C0C0C0"/>
                  </a:outerShdw>
                </a:effectLst>
                <a:latin typeface="Cambria" pitchFamily="18" charset="0"/>
              </a:rPr>
              <a:t> </a:t>
            </a:r>
            <a:r>
              <a:rPr lang="en-US" sz="5400" u="sng" dirty="0">
                <a:effectLst>
                  <a:outerShdw blurRad="38100" dist="38100" dir="2700000" algn="tl">
                    <a:srgbClr val="C0C0C0"/>
                  </a:outerShdw>
                </a:effectLst>
                <a:latin typeface="Cambria" pitchFamily="18" charset="0"/>
              </a:rPr>
              <a:t>men their trespasses</a:t>
            </a:r>
            <a:r>
              <a:rPr lang="en-US" sz="5400" dirty="0">
                <a:effectLst>
                  <a:outerShdw blurRad="38100" dist="38100" dir="2700000" algn="tl">
                    <a:srgbClr val="C0C0C0"/>
                  </a:outerShdw>
                </a:effectLst>
                <a:latin typeface="Cambria" pitchFamily="18" charset="0"/>
              </a:rPr>
              <a:t>, your heavenly Father will also forgive you.”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5143500"/>
          </a:xfrm>
        </p:spPr>
        <p:txBody>
          <a:bodyPr>
            <a:normAutofit fontScale="90000"/>
          </a:bodyPr>
          <a:lstStyle/>
          <a:p>
            <a:pPr eaLnBrk="1" hangingPunct="1">
              <a:defRPr/>
            </a:pPr>
            <a:r>
              <a:rPr lang="en-US" sz="6000" b="1" u="sng" dirty="0">
                <a:effectLst>
                  <a:outerShdw blurRad="38100" dist="38100" dir="2700000" algn="tl">
                    <a:srgbClr val="C0C0C0"/>
                  </a:outerShdw>
                </a:effectLst>
                <a:latin typeface="Cambria" pitchFamily="18" charset="0"/>
              </a:rPr>
              <a:t>Luke 17:3-4 </a:t>
            </a:r>
            <a:br>
              <a:rPr lang="en-US" sz="5400" b="1" dirty="0">
                <a:effectLst>
                  <a:outerShdw blurRad="38100" dist="38100" dir="2700000" algn="tl">
                    <a:srgbClr val="C0C0C0"/>
                  </a:outerShdw>
                </a:effectLst>
                <a:latin typeface="Cambria" pitchFamily="18" charset="0"/>
              </a:rPr>
            </a:br>
            <a:r>
              <a:rPr lang="en-US" sz="4800" b="1" dirty="0">
                <a:effectLst>
                  <a:outerShdw blurRad="38100" dist="38100" dir="2700000" algn="tl">
                    <a:srgbClr val="C0C0C0"/>
                  </a:outerShdw>
                </a:effectLst>
                <a:latin typeface="Cambria" pitchFamily="18" charset="0"/>
              </a:rPr>
              <a:t>“</a:t>
            </a:r>
            <a:r>
              <a:rPr lang="en-US" sz="4800" dirty="0">
                <a:effectLst>
                  <a:outerShdw blurRad="38100" dist="38100" dir="2700000" algn="tl">
                    <a:srgbClr val="C0C0C0"/>
                  </a:outerShdw>
                </a:effectLst>
                <a:latin typeface="Cambria" pitchFamily="18" charset="0"/>
              </a:rPr>
              <a:t>Take heed to yourselves. If your brother sins against you, </a:t>
            </a:r>
            <a:r>
              <a:rPr lang="en-US" sz="4800" u="sng" dirty="0">
                <a:effectLst>
                  <a:outerShdw blurRad="38100" dist="38100" dir="2700000" algn="tl">
                    <a:srgbClr val="C0C0C0"/>
                  </a:outerShdw>
                </a:effectLst>
                <a:latin typeface="Cambria" pitchFamily="18" charset="0"/>
              </a:rPr>
              <a:t>rebuke him</a:t>
            </a:r>
            <a:r>
              <a:rPr lang="en-US" sz="4800" dirty="0">
                <a:effectLst>
                  <a:outerShdw blurRad="38100" dist="38100" dir="2700000" algn="tl">
                    <a:srgbClr val="C0C0C0"/>
                  </a:outerShdw>
                </a:effectLst>
                <a:latin typeface="Cambria" pitchFamily="18" charset="0"/>
              </a:rPr>
              <a:t> and </a:t>
            </a:r>
            <a:r>
              <a:rPr lang="en-US" sz="4800" u="sng" dirty="0">
                <a:effectLst>
                  <a:outerShdw blurRad="38100" dist="38100" dir="2700000" algn="tl">
                    <a:srgbClr val="C0C0C0"/>
                  </a:outerShdw>
                </a:effectLst>
                <a:latin typeface="Cambria" pitchFamily="18" charset="0"/>
              </a:rPr>
              <a:t>if he repents, </a:t>
            </a:r>
            <a:r>
              <a:rPr lang="en-US" sz="4800" b="1" i="1" u="sng" dirty="0">
                <a:effectLst>
                  <a:outerShdw blurRad="38100" dist="38100" dir="2700000" algn="tl">
                    <a:srgbClr val="C0C0C0"/>
                  </a:outerShdw>
                </a:effectLst>
                <a:latin typeface="Cambria" pitchFamily="18" charset="0"/>
              </a:rPr>
              <a:t>forgive him</a:t>
            </a:r>
            <a:r>
              <a:rPr lang="en-US" sz="4800" dirty="0">
                <a:effectLst>
                  <a:outerShdw blurRad="38100" dist="38100" dir="2700000" algn="tl">
                    <a:srgbClr val="C0C0C0"/>
                  </a:outerShdw>
                </a:effectLst>
                <a:latin typeface="Cambria" pitchFamily="18" charset="0"/>
              </a:rPr>
              <a:t>. And if he sins against you </a:t>
            </a:r>
            <a:r>
              <a:rPr lang="en-US" sz="4800" u="sng" dirty="0">
                <a:effectLst>
                  <a:outerShdw blurRad="38100" dist="38100" dir="2700000" algn="tl">
                    <a:srgbClr val="C0C0C0"/>
                  </a:outerShdw>
                </a:effectLst>
                <a:latin typeface="Cambria" pitchFamily="18" charset="0"/>
              </a:rPr>
              <a:t>seven times in a day</a:t>
            </a:r>
            <a:r>
              <a:rPr lang="en-US" sz="4800" dirty="0">
                <a:effectLst>
                  <a:outerShdw blurRad="38100" dist="38100" dir="2700000" algn="tl">
                    <a:srgbClr val="C0C0C0"/>
                  </a:outerShdw>
                </a:effectLst>
                <a:latin typeface="Cambria" pitchFamily="18" charset="0"/>
              </a:rPr>
              <a:t>, and seven times in a day return to you saying, I repent, </a:t>
            </a:r>
            <a:r>
              <a:rPr lang="en-US" sz="4800" u="sng" dirty="0">
                <a:effectLst>
                  <a:outerShdw blurRad="38100" dist="38100" dir="2700000" algn="tl">
                    <a:srgbClr val="C0C0C0"/>
                  </a:outerShdw>
                </a:effectLst>
                <a:latin typeface="Cambria" pitchFamily="18" charset="0"/>
              </a:rPr>
              <a:t>you shall forgive him</a:t>
            </a:r>
            <a:r>
              <a:rPr lang="en-US" sz="4800" dirty="0">
                <a:effectLst>
                  <a:outerShdw blurRad="38100" dist="38100" dir="2700000" algn="tl">
                    <a:srgbClr val="C0C0C0"/>
                  </a:outerShdw>
                </a:effectLst>
                <a:latin typeface="Cambria" pitchFamily="18" charset="0"/>
              </a:rPr>
              <a:t>.”</a:t>
            </a:r>
            <a:endParaRPr lang="en-US" sz="4800" b="1" dirty="0">
              <a:effectLst>
                <a:outerShdw blurRad="38100" dist="38100" dir="2700000" algn="tl">
                  <a:srgbClr val="C0C0C0"/>
                </a:outerShdw>
              </a:effectLst>
              <a:latin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5143500"/>
          </a:xfrm>
        </p:spPr>
        <p:txBody>
          <a:bodyPr>
            <a:normAutofit fontScale="90000"/>
          </a:bodyPr>
          <a:lstStyle/>
          <a:p>
            <a:pPr eaLnBrk="1" hangingPunct="1">
              <a:defRPr/>
            </a:pPr>
            <a:r>
              <a:rPr lang="en-US" sz="6000" b="1" u="sng" dirty="0">
                <a:effectLst>
                  <a:outerShdw blurRad="38100" dist="38100" dir="2700000" algn="tl">
                    <a:srgbClr val="C0C0C0"/>
                  </a:outerShdw>
                </a:effectLst>
                <a:latin typeface="Cambria" pitchFamily="18" charset="0"/>
              </a:rPr>
              <a:t>James 5:16</a:t>
            </a:r>
            <a:br>
              <a:rPr lang="en-US" sz="5400" b="1" u="sng" dirty="0">
                <a:effectLst>
                  <a:outerShdw blurRad="38100" dist="38100" dir="2700000" algn="tl">
                    <a:srgbClr val="C0C0C0"/>
                  </a:outerShdw>
                </a:effectLst>
                <a:latin typeface="Cambria" pitchFamily="18" charset="0"/>
              </a:rPr>
            </a:br>
            <a:r>
              <a:rPr lang="en-US" sz="5400" dirty="0">
                <a:effectLst>
                  <a:outerShdw blurRad="38100" dist="38100" dir="2700000" algn="tl">
                    <a:srgbClr val="C0C0C0"/>
                  </a:outerShdw>
                </a:effectLst>
                <a:latin typeface="Cambria" pitchFamily="18" charset="0"/>
              </a:rPr>
              <a:t>“</a:t>
            </a:r>
            <a:r>
              <a:rPr lang="en-US" sz="5400" u="sng" dirty="0">
                <a:effectLst>
                  <a:outerShdw blurRad="38100" dist="38100" dir="2700000" algn="tl">
                    <a:srgbClr val="C0C0C0"/>
                  </a:outerShdw>
                </a:effectLst>
                <a:latin typeface="Cambria" pitchFamily="18" charset="0"/>
              </a:rPr>
              <a:t>Confess</a:t>
            </a:r>
            <a:r>
              <a:rPr lang="en-US" sz="5400" dirty="0">
                <a:effectLst>
                  <a:outerShdw blurRad="38100" dist="38100" dir="2700000" algn="tl">
                    <a:srgbClr val="C0C0C0"/>
                  </a:outerShdw>
                </a:effectLst>
                <a:latin typeface="Cambria" pitchFamily="18" charset="0"/>
              </a:rPr>
              <a:t> your </a:t>
            </a:r>
            <a:r>
              <a:rPr lang="en-US" sz="5400" u="sng" dirty="0">
                <a:effectLst>
                  <a:outerShdw blurRad="38100" dist="38100" dir="2700000" algn="tl">
                    <a:srgbClr val="C0C0C0"/>
                  </a:outerShdw>
                </a:effectLst>
                <a:latin typeface="Cambria" pitchFamily="18" charset="0"/>
              </a:rPr>
              <a:t>trespasses to one another</a:t>
            </a:r>
            <a:r>
              <a:rPr lang="en-US" sz="5400" dirty="0">
                <a:effectLst>
                  <a:outerShdw blurRad="38100" dist="38100" dir="2700000" algn="tl">
                    <a:srgbClr val="C0C0C0"/>
                  </a:outerShdw>
                </a:effectLst>
                <a:latin typeface="Cambria" pitchFamily="18" charset="0"/>
              </a:rPr>
              <a:t>, and </a:t>
            </a:r>
            <a:r>
              <a:rPr lang="en-US" sz="5400" b="1" u="sng" dirty="0">
                <a:effectLst>
                  <a:outerShdw blurRad="38100" dist="38100" dir="2700000" algn="tl">
                    <a:srgbClr val="C0C0C0"/>
                  </a:outerShdw>
                </a:effectLst>
                <a:latin typeface="Cambria" pitchFamily="18" charset="0"/>
              </a:rPr>
              <a:t>pray for one another</a:t>
            </a:r>
            <a:r>
              <a:rPr lang="en-US" sz="5400" dirty="0">
                <a:effectLst>
                  <a:outerShdw blurRad="38100" dist="38100" dir="2700000" algn="tl">
                    <a:srgbClr val="C0C0C0"/>
                  </a:outerShdw>
                </a:effectLst>
                <a:latin typeface="Cambria" pitchFamily="18" charset="0"/>
              </a:rPr>
              <a:t>, that you may be healed. The effective</a:t>
            </a:r>
            <a:r>
              <a:rPr lang="en-US" sz="5400" dirty="0"/>
              <a:t> </a:t>
            </a:r>
            <a:r>
              <a:rPr lang="en-US" sz="5400" dirty="0">
                <a:effectLst>
                  <a:outerShdw blurRad="38100" dist="38100" dir="2700000" algn="tl">
                    <a:srgbClr val="C0C0C0"/>
                  </a:outerShdw>
                </a:effectLst>
                <a:latin typeface="Cambria" pitchFamily="18" charset="0"/>
              </a:rPr>
              <a:t>fervent prayer of a righteous man avails much.”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0"/>
            <a:ext cx="9144000" cy="2686050"/>
          </a:xfrm>
        </p:spPr>
        <p:txBody>
          <a:bodyPr>
            <a:normAutofit fontScale="90000"/>
          </a:bodyPr>
          <a:lstStyle/>
          <a:p>
            <a:pPr eaLnBrk="1" hangingPunct="1">
              <a:defRPr/>
            </a:pPr>
            <a:r>
              <a:rPr lang="en-US" sz="6000" b="1" dirty="0">
                <a:effectLst>
                  <a:outerShdw blurRad="38100" dist="38100" dir="2700000" algn="tl">
                    <a:srgbClr val="C0C0C0"/>
                  </a:outerShdw>
                </a:effectLst>
                <a:latin typeface="Cambria" pitchFamily="18" charset="0"/>
              </a:rPr>
              <a:t>	</a:t>
            </a:r>
            <a:r>
              <a:rPr lang="en-US" sz="6600" b="1" dirty="0">
                <a:effectLst>
                  <a:outerShdw blurRad="38100" dist="38100" dir="2700000" algn="tl">
                    <a:srgbClr val="C0C0C0"/>
                  </a:outerShdw>
                </a:effectLst>
                <a:latin typeface="Cambria" pitchFamily="18" charset="0"/>
              </a:rPr>
              <a:t>WHAT ARE YOU DOING IN THIS FAMILY?</a:t>
            </a:r>
          </a:p>
        </p:txBody>
      </p:sp>
      <p:sp>
        <p:nvSpPr>
          <p:cNvPr id="14339" name="Rectangle 3"/>
          <p:cNvSpPr>
            <a:spLocks noGrp="1" noChangeArrowheads="1"/>
          </p:cNvSpPr>
          <p:nvPr>
            <p:ph type="subTitle" idx="1"/>
          </p:nvPr>
        </p:nvSpPr>
        <p:spPr>
          <a:xfrm>
            <a:off x="0" y="2495550"/>
            <a:ext cx="9144000" cy="2362200"/>
          </a:xfrm>
        </p:spPr>
        <p:txBody>
          <a:bodyPr>
            <a:normAutofit/>
          </a:bodyPr>
          <a:lstStyle/>
          <a:p>
            <a:pPr eaLnBrk="1" hangingPunct="1">
              <a:defRPr/>
            </a:pPr>
            <a:r>
              <a:rPr lang="en-US" sz="4800" b="1" i="1" dirty="0">
                <a:solidFill>
                  <a:schemeClr val="accent6">
                    <a:lumMod val="75000"/>
                  </a:schemeClr>
                </a:solidFill>
                <a:effectLst>
                  <a:outerShdw blurRad="38100" dist="38100" dir="2700000" algn="tl">
                    <a:srgbClr val="C0C0C0"/>
                  </a:outerShdw>
                </a:effectLst>
                <a:latin typeface="Cambria" pitchFamily="18" charset="0"/>
              </a:rPr>
              <a:t>Are you being a person that becomes a “</a:t>
            </a:r>
            <a:r>
              <a:rPr lang="en-US" sz="4800" b="1" i="1" u="sng" dirty="0">
                <a:solidFill>
                  <a:schemeClr val="accent6">
                    <a:lumMod val="75000"/>
                  </a:schemeClr>
                </a:solidFill>
                <a:effectLst>
                  <a:outerShdw blurRad="38100" dist="38100" dir="2700000" algn="tl">
                    <a:srgbClr val="C0C0C0"/>
                  </a:outerShdw>
                </a:effectLst>
                <a:latin typeface="Cambria" pitchFamily="18" charset="0"/>
              </a:rPr>
              <a:t>refuge</a:t>
            </a:r>
            <a:r>
              <a:rPr lang="en-US" sz="4800" b="1" i="1" dirty="0">
                <a:solidFill>
                  <a:schemeClr val="accent6">
                    <a:lumMod val="75000"/>
                  </a:schemeClr>
                </a:solidFill>
                <a:effectLst>
                  <a:outerShdw blurRad="38100" dist="38100" dir="2700000" algn="tl">
                    <a:srgbClr val="C0C0C0"/>
                  </a:outerShdw>
                </a:effectLst>
                <a:latin typeface="Cambria" pitchFamily="18" charset="0"/>
              </a:rPr>
              <a:t>” for your brothers and your sisters?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0"/>
            <a:ext cx="9296400" cy="1123950"/>
          </a:xfrm>
        </p:spPr>
        <p:txBody>
          <a:bodyPr>
            <a:normAutofit fontScale="90000"/>
          </a:bodyPr>
          <a:lstStyle/>
          <a:p>
            <a:pPr eaLnBrk="1" hangingPunct="1">
              <a:defRPr/>
            </a:pPr>
            <a:r>
              <a:rPr lang="en-US" sz="6600" b="1" u="sng" dirty="0">
                <a:solidFill>
                  <a:schemeClr val="accent6">
                    <a:lumMod val="75000"/>
                  </a:schemeClr>
                </a:solidFill>
                <a:effectLst>
                  <a:outerShdw blurRad="38100" dist="38100" dir="2700000" algn="tl">
                    <a:srgbClr val="C0C0C0"/>
                  </a:outerShdw>
                </a:effectLst>
                <a:latin typeface="Cambria" pitchFamily="18" charset="0"/>
              </a:rPr>
              <a:t>Members one of another</a:t>
            </a:r>
            <a:r>
              <a:rPr lang="en-US" sz="6600" b="1" dirty="0">
                <a:solidFill>
                  <a:schemeClr val="accent6">
                    <a:lumMod val="75000"/>
                  </a:schemeClr>
                </a:solidFill>
                <a:effectLst>
                  <a:outerShdw blurRad="38100" dist="38100" dir="2700000" algn="tl">
                    <a:srgbClr val="C0C0C0"/>
                  </a:outerShdw>
                </a:effectLst>
                <a:latin typeface="Cambria" pitchFamily="18" charset="0"/>
              </a:rPr>
              <a:t>.</a:t>
            </a:r>
          </a:p>
        </p:txBody>
      </p:sp>
      <p:sp>
        <p:nvSpPr>
          <p:cNvPr id="15363" name="Rectangle 3"/>
          <p:cNvSpPr>
            <a:spLocks noGrp="1" noChangeArrowheads="1"/>
          </p:cNvSpPr>
          <p:nvPr>
            <p:ph type="body" idx="1"/>
          </p:nvPr>
        </p:nvSpPr>
        <p:spPr>
          <a:xfrm>
            <a:off x="0" y="1047750"/>
            <a:ext cx="9144000" cy="4095750"/>
          </a:xfrm>
        </p:spPr>
        <p:txBody>
          <a:bodyPr>
            <a:normAutofit fontScale="92500"/>
          </a:bodyPr>
          <a:lstStyle/>
          <a:p>
            <a:pPr eaLnBrk="1" hangingPunct="1">
              <a:lnSpc>
                <a:spcPct val="90000"/>
              </a:lnSpc>
              <a:defRPr/>
            </a:pPr>
            <a:r>
              <a:rPr lang="en-US" sz="4400" dirty="0">
                <a:effectLst>
                  <a:outerShdw blurRad="38100" dist="38100" dir="2700000" algn="tl">
                    <a:srgbClr val="C0C0C0"/>
                  </a:outerShdw>
                </a:effectLst>
                <a:latin typeface="Cambria" pitchFamily="18" charset="0"/>
              </a:rPr>
              <a:t>Indicates a connection, commitment and interaction. </a:t>
            </a:r>
          </a:p>
          <a:p>
            <a:pPr eaLnBrk="1" hangingPunct="1">
              <a:lnSpc>
                <a:spcPct val="90000"/>
              </a:lnSpc>
              <a:defRPr/>
            </a:pPr>
            <a:r>
              <a:rPr lang="en-US" sz="4400" u="sng" dirty="0">
                <a:effectLst>
                  <a:outerShdw blurRad="38100" dist="38100" dir="2700000" algn="tl">
                    <a:srgbClr val="C0C0C0"/>
                  </a:outerShdw>
                </a:effectLst>
                <a:latin typeface="Cambria" pitchFamily="18" charset="0"/>
              </a:rPr>
              <a:t>We all</a:t>
            </a:r>
            <a:r>
              <a:rPr lang="en-US" sz="4400" dirty="0">
                <a:effectLst>
                  <a:outerShdw blurRad="38100" dist="38100" dir="2700000" algn="tl">
                    <a:srgbClr val="C0C0C0"/>
                  </a:outerShdw>
                </a:effectLst>
                <a:latin typeface="Cambria" pitchFamily="18" charset="0"/>
              </a:rPr>
              <a:t> have a duty and an obligation towards each other. </a:t>
            </a:r>
          </a:p>
          <a:p>
            <a:pPr eaLnBrk="1" hangingPunct="1">
              <a:lnSpc>
                <a:spcPct val="90000"/>
              </a:lnSpc>
              <a:defRPr/>
            </a:pPr>
            <a:r>
              <a:rPr lang="en-US" sz="4400" dirty="0">
                <a:effectLst>
                  <a:outerShdw blurRad="38100" dist="38100" dir="2700000" algn="tl">
                    <a:srgbClr val="C0C0C0"/>
                  </a:outerShdw>
                </a:effectLst>
                <a:latin typeface="Cambria" pitchFamily="18" charset="0"/>
              </a:rPr>
              <a:t>So what are </a:t>
            </a:r>
            <a:r>
              <a:rPr lang="en-US" sz="4400" b="1" u="sng" dirty="0">
                <a:effectLst>
                  <a:outerShdw blurRad="38100" dist="38100" dir="2700000" algn="tl">
                    <a:srgbClr val="C0C0C0"/>
                  </a:outerShdw>
                </a:effectLst>
                <a:latin typeface="Cambria" pitchFamily="18" charset="0"/>
              </a:rPr>
              <a:t>YOU</a:t>
            </a:r>
            <a:r>
              <a:rPr lang="en-US" sz="4400" dirty="0">
                <a:effectLst>
                  <a:outerShdw blurRad="38100" dist="38100" dir="2700000" algn="tl">
                    <a:srgbClr val="C0C0C0"/>
                  </a:outerShdw>
                </a:effectLst>
                <a:latin typeface="Cambria" pitchFamily="18" charset="0"/>
              </a:rPr>
              <a:t> doing for the welfare, development of </a:t>
            </a:r>
            <a:r>
              <a:rPr lang="en-US" sz="4400" u="sng" dirty="0">
                <a:effectLst>
                  <a:outerShdw blurRad="38100" dist="38100" dir="2700000" algn="tl">
                    <a:srgbClr val="C0C0C0"/>
                  </a:outerShdw>
                </a:effectLst>
                <a:latin typeface="Cambria" pitchFamily="18" charset="0"/>
              </a:rPr>
              <a:t>the whole body</a:t>
            </a:r>
            <a:r>
              <a:rPr lang="en-US" sz="4400" dirty="0">
                <a:effectLst>
                  <a:outerShdw blurRad="38100" dist="38100" dir="2700000" algn="tl">
                    <a:srgbClr val="C0C0C0"/>
                  </a:outerShdw>
                </a:effectLst>
                <a:latin typeface="Cambria"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314450"/>
          </a:xfrm>
        </p:spPr>
        <p:txBody>
          <a:bodyPr>
            <a:noAutofit/>
          </a:bodyPr>
          <a:lstStyle/>
          <a:p>
            <a:pPr eaLnBrk="1" hangingPunct="1">
              <a:defRPr/>
            </a:pPr>
            <a:r>
              <a:rPr lang="en-US" sz="4800" b="1" u="sng" dirty="0">
                <a:effectLst>
                  <a:outerShdw blurRad="38100" dist="38100" dir="2700000" algn="tl">
                    <a:srgbClr val="C0C0C0"/>
                  </a:outerShdw>
                </a:effectLst>
                <a:latin typeface="Cambria" pitchFamily="18" charset="0"/>
              </a:rPr>
              <a:t>What are </a:t>
            </a:r>
            <a:r>
              <a:rPr lang="en-US" sz="4800" b="1" u="sng" dirty="0">
                <a:solidFill>
                  <a:schemeClr val="accent6">
                    <a:lumMod val="75000"/>
                  </a:schemeClr>
                </a:solidFill>
                <a:effectLst>
                  <a:outerShdw blurRad="38100" dist="38100" dir="2700000" algn="tl">
                    <a:srgbClr val="C0C0C0"/>
                  </a:outerShdw>
                </a:effectLst>
                <a:latin typeface="Cambria" pitchFamily="18" charset="0"/>
              </a:rPr>
              <a:t>YOU</a:t>
            </a:r>
            <a:r>
              <a:rPr lang="en-US" sz="4800" b="1" u="sng" dirty="0">
                <a:effectLst>
                  <a:outerShdw blurRad="38100" dist="38100" dir="2700000" algn="tl">
                    <a:srgbClr val="C0C0C0"/>
                  </a:outerShdw>
                </a:effectLst>
                <a:latin typeface="Cambria" pitchFamily="18" charset="0"/>
              </a:rPr>
              <a:t> doing in being</a:t>
            </a:r>
            <a:r>
              <a:rPr lang="en-US" sz="4800" b="1" dirty="0">
                <a:effectLst>
                  <a:outerShdw blurRad="38100" dist="38100" dir="2700000" algn="tl">
                    <a:srgbClr val="C0C0C0"/>
                  </a:outerShdw>
                </a:effectLst>
                <a:latin typeface="Cambria" pitchFamily="18" charset="0"/>
              </a:rPr>
              <a:t>:</a:t>
            </a:r>
          </a:p>
        </p:txBody>
      </p:sp>
      <p:sp>
        <p:nvSpPr>
          <p:cNvPr id="16387" name="Rectangle 3"/>
          <p:cNvSpPr>
            <a:spLocks noGrp="1" noChangeArrowheads="1"/>
          </p:cNvSpPr>
          <p:nvPr>
            <p:ph type="body" idx="1"/>
          </p:nvPr>
        </p:nvSpPr>
        <p:spPr>
          <a:xfrm>
            <a:off x="0" y="1257300"/>
            <a:ext cx="9144000" cy="3886200"/>
          </a:xfrm>
        </p:spPr>
        <p:txBody>
          <a:bodyPr>
            <a:normAutofit fontScale="92500" lnSpcReduction="10000"/>
          </a:bodyPr>
          <a:lstStyle/>
          <a:p>
            <a:pPr eaLnBrk="1" hangingPunct="1">
              <a:lnSpc>
                <a:spcPct val="90000"/>
              </a:lnSpc>
              <a:defRPr/>
            </a:pPr>
            <a:r>
              <a:rPr lang="en-US" sz="4800" dirty="0">
                <a:effectLst>
                  <a:outerShdw blurRad="38100" dist="38100" dir="2700000" algn="tl">
                    <a:srgbClr val="C0C0C0"/>
                  </a:outerShdw>
                </a:effectLst>
                <a:latin typeface="Cambria" pitchFamily="18" charset="0"/>
              </a:rPr>
              <a:t>Being a source of edification.</a:t>
            </a:r>
          </a:p>
          <a:p>
            <a:pPr eaLnBrk="1" hangingPunct="1">
              <a:lnSpc>
                <a:spcPct val="90000"/>
              </a:lnSpc>
              <a:defRPr/>
            </a:pPr>
            <a:r>
              <a:rPr lang="en-US" sz="4800" dirty="0">
                <a:effectLst>
                  <a:outerShdw blurRad="38100" dist="38100" dir="2700000" algn="tl">
                    <a:srgbClr val="C0C0C0"/>
                  </a:outerShdw>
                </a:effectLst>
                <a:latin typeface="Cambria" pitchFamily="18" charset="0"/>
              </a:rPr>
              <a:t>Being a source of exhortation.</a:t>
            </a:r>
          </a:p>
          <a:p>
            <a:pPr eaLnBrk="1" hangingPunct="1">
              <a:lnSpc>
                <a:spcPct val="90000"/>
              </a:lnSpc>
              <a:defRPr/>
            </a:pPr>
            <a:r>
              <a:rPr lang="en-US" sz="4800" dirty="0">
                <a:effectLst>
                  <a:outerShdw blurRad="38100" dist="38100" dir="2700000" algn="tl">
                    <a:srgbClr val="C0C0C0"/>
                  </a:outerShdw>
                </a:effectLst>
                <a:latin typeface="Cambria" pitchFamily="18" charset="0"/>
              </a:rPr>
              <a:t>Showing love, compassion and comfort.</a:t>
            </a:r>
          </a:p>
          <a:p>
            <a:pPr eaLnBrk="1" hangingPunct="1">
              <a:lnSpc>
                <a:spcPct val="90000"/>
              </a:lnSpc>
              <a:defRPr/>
            </a:pPr>
            <a:r>
              <a:rPr lang="en-US" sz="4800" dirty="0">
                <a:effectLst>
                  <a:outerShdw blurRad="38100" dist="38100" dir="2700000" algn="tl">
                    <a:srgbClr val="C0C0C0"/>
                  </a:outerShdw>
                </a:effectLst>
                <a:latin typeface="Cambria" pitchFamily="18" charset="0"/>
              </a:rPr>
              <a:t>In being patient, longsuffering, forbearing and forgiving of others.</a:t>
            </a:r>
          </a:p>
          <a:p>
            <a:pPr eaLnBrk="1" hangingPunct="1">
              <a:lnSpc>
                <a:spcPct val="90000"/>
              </a:lnSpc>
              <a:buFontTx/>
              <a:buNone/>
              <a:defRPr/>
            </a:pPr>
            <a:endParaRPr lang="en-US" sz="4800" dirty="0">
              <a:effectLst>
                <a:outerShdw blurRad="38100" dist="38100" dir="2700000" algn="tl">
                  <a:srgbClr val="C0C0C0"/>
                </a:outerShdw>
              </a:effectLst>
              <a:latin typeface="Cambr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0" y="209550"/>
            <a:ext cx="9144000" cy="2819400"/>
          </a:xfrm>
        </p:spPr>
        <p:txBody>
          <a:bodyPr>
            <a:normAutofit fontScale="90000"/>
          </a:bodyPr>
          <a:lstStyle/>
          <a:p>
            <a:pPr eaLnBrk="1" hangingPunct="1">
              <a:defRPr/>
            </a:pPr>
            <a:r>
              <a:rPr lang="en-US" sz="5400" dirty="0">
                <a:effectLst>
                  <a:outerShdw blurRad="38100" dist="38100" dir="2700000" algn="tl">
                    <a:srgbClr val="C0C0C0"/>
                  </a:outerShdw>
                </a:effectLst>
                <a:latin typeface="Cambria" pitchFamily="18" charset="0"/>
              </a:rPr>
              <a:t>Consider God’s description of His people &amp; How God expects us to interact, care, provide and treat one another!</a:t>
            </a:r>
          </a:p>
        </p:txBody>
      </p:sp>
      <p:sp>
        <p:nvSpPr>
          <p:cNvPr id="19459" name="Rectangle 3"/>
          <p:cNvSpPr>
            <a:spLocks noGrp="1" noChangeArrowheads="1"/>
          </p:cNvSpPr>
          <p:nvPr>
            <p:ph type="subTitle" idx="1"/>
          </p:nvPr>
        </p:nvSpPr>
        <p:spPr>
          <a:xfrm>
            <a:off x="0" y="3314700"/>
            <a:ext cx="9144000" cy="857250"/>
          </a:xfrm>
        </p:spPr>
        <p:txBody>
          <a:bodyPr>
            <a:normAutofit lnSpcReduction="10000"/>
          </a:bodyPr>
          <a:lstStyle/>
          <a:p>
            <a:pPr eaLnBrk="1" hangingPunct="1">
              <a:defRPr/>
            </a:pPr>
            <a:r>
              <a:rPr lang="en-US" sz="5400" b="1" i="1" dirty="0">
                <a:solidFill>
                  <a:schemeClr val="accent6">
                    <a:lumMod val="75000"/>
                  </a:schemeClr>
                </a:solidFill>
                <a:effectLst>
                  <a:outerShdw blurRad="38100" dist="38100" dir="2700000" algn="tl">
                    <a:srgbClr val="C0C0C0"/>
                  </a:outerShdw>
                </a:effectLst>
                <a:latin typeface="Cambria" pitchFamily="18" charset="0"/>
              </a:rPr>
              <a:t>Let us do things </a:t>
            </a:r>
            <a:r>
              <a:rPr lang="en-US" sz="5400" b="1" i="1" u="sng" dirty="0">
                <a:solidFill>
                  <a:schemeClr val="accent6">
                    <a:lumMod val="75000"/>
                  </a:schemeClr>
                </a:solidFill>
                <a:effectLst>
                  <a:outerShdw blurRad="38100" dist="38100" dir="2700000" algn="tl">
                    <a:srgbClr val="C0C0C0"/>
                  </a:outerShdw>
                </a:effectLst>
                <a:latin typeface="Cambria" pitchFamily="18" charset="0"/>
              </a:rPr>
              <a:t>God’s way</a:t>
            </a:r>
            <a:r>
              <a:rPr lang="en-US" sz="5400" b="1" i="1" dirty="0">
                <a:solidFill>
                  <a:schemeClr val="accent6">
                    <a:lumMod val="75000"/>
                  </a:schemeClr>
                </a:solidFill>
                <a:effectLst>
                  <a:outerShdw blurRad="38100" dist="38100" dir="2700000" algn="tl">
                    <a:srgbClr val="C0C0C0"/>
                  </a:outerShdw>
                </a:effectLst>
                <a:latin typeface="Cambria"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657350"/>
          </a:xfrm>
        </p:spPr>
        <p:txBody>
          <a:bodyPr>
            <a:normAutofit fontScale="90000"/>
          </a:bodyPr>
          <a:lstStyle/>
          <a:p>
            <a:pPr eaLnBrk="1" hangingPunct="1">
              <a:defRPr/>
            </a:pPr>
            <a:r>
              <a:rPr lang="en-US" sz="6000" b="1" dirty="0">
                <a:solidFill>
                  <a:schemeClr val="accent5">
                    <a:lumMod val="75000"/>
                  </a:schemeClr>
                </a:solidFill>
                <a:effectLst>
                  <a:outerShdw blurRad="38100" dist="38100" dir="2700000" algn="tl">
                    <a:srgbClr val="C0C0C0"/>
                  </a:outerShdw>
                </a:effectLst>
                <a:latin typeface="Cambria" pitchFamily="18" charset="0"/>
              </a:rPr>
              <a:t>Open your Bibles to:</a:t>
            </a:r>
            <a:br>
              <a:rPr lang="en-US" sz="6000" b="1" dirty="0">
                <a:effectLst>
                  <a:outerShdw blurRad="38100" dist="38100" dir="2700000" algn="tl">
                    <a:srgbClr val="C0C0C0"/>
                  </a:outerShdw>
                </a:effectLst>
                <a:latin typeface="Cambria" pitchFamily="18" charset="0"/>
              </a:rPr>
            </a:br>
            <a:r>
              <a:rPr lang="en-US" sz="6000" b="1" u="sng" dirty="0">
                <a:effectLst>
                  <a:outerShdw blurRad="38100" dist="38100" dir="2700000" algn="tl">
                    <a:srgbClr val="C0C0C0"/>
                  </a:outerShdw>
                </a:effectLst>
                <a:latin typeface="Cambria" pitchFamily="18" charset="0"/>
              </a:rPr>
              <a:t>Romans 12:1-21</a:t>
            </a:r>
          </a:p>
        </p:txBody>
      </p:sp>
      <p:pic>
        <p:nvPicPr>
          <p:cNvPr id="7170" name="Picture 2" descr="C:\Documents and Settings\User\My Documents\Downloads\bible hands.jpg"/>
          <p:cNvPicPr>
            <a:picLocks noChangeAspect="1" noChangeArrowheads="1"/>
          </p:cNvPicPr>
          <p:nvPr/>
        </p:nvPicPr>
        <p:blipFill>
          <a:blip r:embed="rId2" cstate="print"/>
          <a:srcRect/>
          <a:stretch>
            <a:fillRect/>
          </a:stretch>
        </p:blipFill>
        <p:spPr bwMode="auto">
          <a:xfrm>
            <a:off x="1905000" y="1809750"/>
            <a:ext cx="5263243" cy="29474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3143250"/>
          </a:xfrm>
        </p:spPr>
        <p:txBody>
          <a:bodyPr>
            <a:normAutofit/>
          </a:bodyPr>
          <a:lstStyle/>
          <a:p>
            <a:pPr eaLnBrk="1" hangingPunct="1">
              <a:defRPr/>
            </a:pPr>
            <a:r>
              <a:rPr lang="en-US" sz="7200" u="sng" dirty="0">
                <a:effectLst>
                  <a:outerShdw blurRad="38100" dist="38100" dir="2700000" algn="tl">
                    <a:srgbClr val="C0C0C0"/>
                  </a:outerShdw>
                </a:effectLst>
                <a:latin typeface="Cambria" pitchFamily="18" charset="0"/>
              </a:rPr>
              <a:t>What the Church </a:t>
            </a:r>
            <a:r>
              <a:rPr lang="en-US" sz="7200" b="1" u="sng" dirty="0">
                <a:solidFill>
                  <a:schemeClr val="accent2">
                    <a:lumMod val="75000"/>
                  </a:schemeClr>
                </a:solidFill>
                <a:effectLst>
                  <a:outerShdw blurRad="38100" dist="38100" dir="2700000" algn="tl">
                    <a:srgbClr val="C0C0C0"/>
                  </a:outerShdw>
                </a:effectLst>
                <a:latin typeface="Cambria" pitchFamily="18" charset="0"/>
              </a:rPr>
              <a:t>Should Be</a:t>
            </a:r>
            <a:r>
              <a:rPr lang="en-US" sz="7200" u="sng" dirty="0">
                <a:effectLst>
                  <a:outerShdw blurRad="38100" dist="38100" dir="2700000" algn="tl">
                    <a:srgbClr val="C0C0C0"/>
                  </a:outerShdw>
                </a:effectLst>
                <a:latin typeface="Cambria" pitchFamily="18" charset="0"/>
              </a:rPr>
              <a:t> For </a:t>
            </a:r>
            <a:r>
              <a:rPr lang="en-US" sz="7200" b="1" u="sng" dirty="0">
                <a:solidFill>
                  <a:schemeClr val="tx1">
                    <a:lumMod val="95000"/>
                    <a:lumOff val="5000"/>
                  </a:schemeClr>
                </a:solidFill>
                <a:effectLst>
                  <a:outerShdw blurRad="38100" dist="38100" dir="2700000" algn="tl">
                    <a:srgbClr val="C0C0C0"/>
                  </a:outerShdw>
                </a:effectLst>
                <a:latin typeface="Cambria" pitchFamily="18" charset="0"/>
              </a:rPr>
              <a:t>YOU</a:t>
            </a:r>
            <a:r>
              <a:rPr lang="en-US" sz="7200" u="sng" dirty="0">
                <a:effectLst>
                  <a:outerShdw blurRad="38100" dist="38100" dir="2700000" algn="tl">
                    <a:srgbClr val="C0C0C0"/>
                  </a:outerShdw>
                </a:effectLst>
                <a:latin typeface="Cambria" pitchFamily="18" charset="0"/>
              </a:rPr>
              <a:t>!</a:t>
            </a:r>
            <a:endParaRPr lang="en-US" sz="7200" b="1" dirty="0">
              <a:effectLst>
                <a:outerShdw blurRad="38100" dist="38100" dir="2700000" algn="tl">
                  <a:srgbClr val="C0C0C0"/>
                </a:outerShdw>
              </a:effectLst>
              <a:latin typeface="Cambria" pitchFamily="18" charset="0"/>
            </a:endParaRPr>
          </a:p>
        </p:txBody>
      </p:sp>
      <p:sp>
        <p:nvSpPr>
          <p:cNvPr id="4099" name="Rectangle 3"/>
          <p:cNvSpPr>
            <a:spLocks noGrp="1" noChangeArrowheads="1"/>
          </p:cNvSpPr>
          <p:nvPr>
            <p:ph type="subTitle" idx="1"/>
          </p:nvPr>
        </p:nvSpPr>
        <p:spPr>
          <a:xfrm>
            <a:off x="0" y="3143250"/>
            <a:ext cx="9144000" cy="2000250"/>
          </a:xfrm>
        </p:spPr>
        <p:txBody>
          <a:bodyPr>
            <a:normAutofit/>
          </a:bodyPr>
          <a:lstStyle/>
          <a:p>
            <a:pPr eaLnBrk="1" hangingPunct="1"/>
            <a:r>
              <a:rPr lang="en-US" sz="8000" b="1" dirty="0">
                <a:solidFill>
                  <a:schemeClr val="tx2">
                    <a:lumMod val="75000"/>
                  </a:schemeClr>
                </a:solidFill>
                <a:effectLst>
                  <a:outerShdw blurRad="38100" dist="38100" dir="2700000" algn="tl">
                    <a:srgbClr val="000000">
                      <a:alpha val="43137"/>
                    </a:srgbClr>
                  </a:outerShdw>
                </a:effectLst>
                <a:latin typeface="Cambria" pitchFamily="18" charset="0"/>
              </a:rPr>
              <a:t>A “</a:t>
            </a:r>
            <a:r>
              <a:rPr lang="en-US" sz="8000" b="1" u="sng" dirty="0">
                <a:solidFill>
                  <a:schemeClr val="tx2">
                    <a:lumMod val="75000"/>
                  </a:schemeClr>
                </a:solidFill>
                <a:effectLst>
                  <a:outerShdw blurRad="38100" dist="38100" dir="2700000" algn="tl">
                    <a:srgbClr val="000000">
                      <a:alpha val="43137"/>
                    </a:srgbClr>
                  </a:outerShdw>
                </a:effectLst>
                <a:latin typeface="Cambria" pitchFamily="18" charset="0"/>
              </a:rPr>
              <a:t>REFUGE</a:t>
            </a:r>
            <a:r>
              <a:rPr lang="en-US" sz="8000" b="1" dirty="0">
                <a:solidFill>
                  <a:schemeClr val="tx2">
                    <a:lumMod val="75000"/>
                  </a:schemeClr>
                </a:solidFill>
                <a:effectLst>
                  <a:outerShdw blurRad="38100" dist="38100" dir="2700000" algn="tl">
                    <a:srgbClr val="000000">
                      <a:alpha val="43137"/>
                    </a:srgbClr>
                  </a:outerShdw>
                </a:effectLst>
                <a:latin typeface="Cambria" pitchFamily="18" charset="0"/>
              </a:rPr>
              <a:t>”</a:t>
            </a:r>
            <a:r>
              <a:rPr lang="en-US" sz="4800" b="1" dirty="0">
                <a:solidFill>
                  <a:schemeClr val="tx2">
                    <a:lumMod val="75000"/>
                  </a:schemeClr>
                </a:solidFill>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3950"/>
          </a:xfrm>
        </p:spPr>
        <p:txBody>
          <a:bodyPr>
            <a:normAutofit/>
          </a:bodyPr>
          <a:lstStyle/>
          <a:p>
            <a:r>
              <a:rPr lang="en-US" b="1" u="sng" dirty="0"/>
              <a:t>A Christian is all about transformation.</a:t>
            </a:r>
          </a:p>
        </p:txBody>
      </p:sp>
      <p:pic>
        <p:nvPicPr>
          <p:cNvPr id="14338" name="Picture 2" descr="C:\Documents and Settings\User\My Documents\Downloads\transformation.jpg"/>
          <p:cNvPicPr>
            <a:picLocks noChangeAspect="1" noChangeArrowheads="1"/>
          </p:cNvPicPr>
          <p:nvPr/>
        </p:nvPicPr>
        <p:blipFill>
          <a:blip r:embed="rId2" cstate="print"/>
          <a:srcRect/>
          <a:stretch>
            <a:fillRect/>
          </a:stretch>
        </p:blipFill>
        <p:spPr bwMode="auto">
          <a:xfrm>
            <a:off x="1828800" y="1123950"/>
            <a:ext cx="5486399" cy="381396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3950"/>
          </a:xfrm>
        </p:spPr>
        <p:txBody>
          <a:bodyPr>
            <a:normAutofit/>
          </a:bodyPr>
          <a:lstStyle/>
          <a:p>
            <a:r>
              <a:rPr lang="en-US" b="1" u="sng" dirty="0">
                <a:effectLst>
                  <a:outerShdw blurRad="38100" dist="38100" dir="2700000" algn="tl">
                    <a:srgbClr val="000000">
                      <a:alpha val="43137"/>
                    </a:srgbClr>
                  </a:outerShdw>
                </a:effectLst>
              </a:rPr>
              <a:t>CHURCH INTERACTION &amp; TREATMENT</a:t>
            </a:r>
          </a:p>
        </p:txBody>
      </p:sp>
      <p:pic>
        <p:nvPicPr>
          <p:cNvPr id="15362" name="Picture 2" descr="C:\Documents and Settings\User\My Documents\Downloads\interaction 1.jpg"/>
          <p:cNvPicPr>
            <a:picLocks noChangeAspect="1" noChangeArrowheads="1"/>
          </p:cNvPicPr>
          <p:nvPr/>
        </p:nvPicPr>
        <p:blipFill>
          <a:blip r:embed="rId2" cstate="print"/>
          <a:srcRect/>
          <a:stretch>
            <a:fillRect/>
          </a:stretch>
        </p:blipFill>
        <p:spPr bwMode="auto">
          <a:xfrm>
            <a:off x="2057400" y="971550"/>
            <a:ext cx="4724400" cy="3538739"/>
          </a:xfrm>
          <a:prstGeom prst="rect">
            <a:avLst/>
          </a:prstGeom>
          <a:noFill/>
        </p:spPr>
      </p:pic>
      <p:sp>
        <p:nvSpPr>
          <p:cNvPr id="4" name="TextBox 3"/>
          <p:cNvSpPr txBox="1"/>
          <p:nvPr/>
        </p:nvSpPr>
        <p:spPr>
          <a:xfrm>
            <a:off x="152400" y="971550"/>
            <a:ext cx="2209800" cy="3970318"/>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KIND</a:t>
            </a:r>
          </a:p>
          <a:p>
            <a:pPr algn="ctr"/>
            <a:r>
              <a:rPr lang="en-US" sz="2800" b="1" dirty="0">
                <a:effectLst>
                  <a:outerShdw blurRad="38100" dist="38100" dir="2700000" algn="tl">
                    <a:srgbClr val="000000">
                      <a:alpha val="43137"/>
                    </a:srgbClr>
                  </a:outerShdw>
                </a:effectLst>
              </a:rPr>
              <a:t>LOVE</a:t>
            </a:r>
          </a:p>
          <a:p>
            <a:pPr algn="ctr"/>
            <a:r>
              <a:rPr lang="en-US" sz="2800" b="1" dirty="0">
                <a:effectLst>
                  <a:outerShdw blurRad="38100" dist="38100" dir="2700000" algn="tl">
                    <a:srgbClr val="000000">
                      <a:alpha val="43137"/>
                    </a:srgbClr>
                  </a:outerShdw>
                </a:effectLst>
              </a:rPr>
              <a:t>PREFER</a:t>
            </a:r>
          </a:p>
          <a:p>
            <a:pPr algn="ctr"/>
            <a:r>
              <a:rPr lang="en-US" sz="2800" b="1" dirty="0">
                <a:effectLst>
                  <a:outerShdw blurRad="38100" dist="38100" dir="2700000" algn="tl">
                    <a:srgbClr val="000000">
                      <a:alpha val="43137"/>
                    </a:srgbClr>
                  </a:outerShdw>
                </a:effectLst>
              </a:rPr>
              <a:t>DILIGENT</a:t>
            </a:r>
          </a:p>
          <a:p>
            <a:pPr algn="ctr"/>
            <a:r>
              <a:rPr lang="en-US" sz="2800" b="1" dirty="0">
                <a:effectLst>
                  <a:outerShdw blurRad="38100" dist="38100" dir="2700000" algn="tl">
                    <a:srgbClr val="000000">
                      <a:alpha val="43137"/>
                    </a:srgbClr>
                  </a:outerShdw>
                </a:effectLst>
              </a:rPr>
              <a:t>FERVENT</a:t>
            </a:r>
          </a:p>
          <a:p>
            <a:pPr algn="ctr"/>
            <a:r>
              <a:rPr lang="en-US" sz="2800" b="1" dirty="0">
                <a:effectLst>
                  <a:outerShdw blurRad="38100" dist="38100" dir="2700000" algn="tl">
                    <a:srgbClr val="000000">
                      <a:alpha val="43137"/>
                    </a:srgbClr>
                  </a:outerShdw>
                </a:effectLst>
              </a:rPr>
              <a:t>SERVING</a:t>
            </a:r>
          </a:p>
          <a:p>
            <a:pPr algn="ctr"/>
            <a:r>
              <a:rPr lang="en-US" sz="2800" b="1" dirty="0">
                <a:effectLst>
                  <a:outerShdw blurRad="38100" dist="38100" dir="2700000" algn="tl">
                    <a:srgbClr val="000000">
                      <a:alpha val="43137"/>
                    </a:srgbClr>
                  </a:outerShdw>
                </a:effectLst>
              </a:rPr>
              <a:t>REJOICE</a:t>
            </a:r>
          </a:p>
          <a:p>
            <a:pPr algn="ctr"/>
            <a:r>
              <a:rPr lang="en-US" sz="2800" b="1" dirty="0">
                <a:effectLst>
                  <a:outerShdw blurRad="38100" dist="38100" dir="2700000" algn="tl">
                    <a:srgbClr val="000000">
                      <a:alpha val="43137"/>
                    </a:srgbClr>
                  </a:outerShdw>
                </a:effectLst>
              </a:rPr>
              <a:t>PATIENT</a:t>
            </a:r>
          </a:p>
          <a:p>
            <a:pPr algn="ctr"/>
            <a:r>
              <a:rPr lang="en-US" sz="2800" b="1" dirty="0">
                <a:effectLst>
                  <a:outerShdw blurRad="38100" dist="38100" dir="2700000" algn="tl">
                    <a:srgbClr val="000000">
                      <a:alpha val="43137"/>
                    </a:srgbClr>
                  </a:outerShdw>
                </a:effectLst>
              </a:rPr>
              <a:t>PRAY</a:t>
            </a:r>
          </a:p>
        </p:txBody>
      </p:sp>
      <p:sp>
        <p:nvSpPr>
          <p:cNvPr id="5" name="TextBox 4"/>
          <p:cNvSpPr txBox="1"/>
          <p:nvPr/>
        </p:nvSpPr>
        <p:spPr>
          <a:xfrm>
            <a:off x="6781800" y="971550"/>
            <a:ext cx="2133600" cy="4401205"/>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rPr>
              <a:t>NEEDS</a:t>
            </a:r>
          </a:p>
          <a:p>
            <a:pPr algn="ctr"/>
            <a:r>
              <a:rPr lang="en-US" sz="2800" b="1" dirty="0">
                <a:effectLst>
                  <a:outerShdw blurRad="38100" dist="38100" dir="2700000" algn="tl">
                    <a:srgbClr val="000000">
                      <a:alpha val="43137"/>
                    </a:srgbClr>
                  </a:outerShdw>
                </a:effectLst>
              </a:rPr>
              <a:t>HOSPITABLE</a:t>
            </a:r>
          </a:p>
          <a:p>
            <a:pPr algn="ctr"/>
            <a:r>
              <a:rPr lang="en-US" sz="2800" b="1" dirty="0">
                <a:effectLst>
                  <a:outerShdw blurRad="38100" dist="38100" dir="2700000" algn="tl">
                    <a:srgbClr val="000000">
                      <a:alpha val="43137"/>
                    </a:srgbClr>
                  </a:outerShdw>
                </a:effectLst>
              </a:rPr>
              <a:t>BLESS </a:t>
            </a:r>
          </a:p>
          <a:p>
            <a:pPr algn="ctr"/>
            <a:r>
              <a:rPr lang="en-US" sz="2800" b="1" dirty="0">
                <a:effectLst>
                  <a:outerShdw blurRad="38100" dist="38100" dir="2700000" algn="tl">
                    <a:srgbClr val="000000">
                      <a:alpha val="43137"/>
                    </a:srgbClr>
                  </a:outerShdw>
                </a:effectLst>
              </a:rPr>
              <a:t>REJOICE</a:t>
            </a:r>
          </a:p>
          <a:p>
            <a:pPr algn="ctr"/>
            <a:r>
              <a:rPr lang="en-US" sz="2800" b="1" dirty="0">
                <a:effectLst>
                  <a:outerShdw blurRad="38100" dist="38100" dir="2700000" algn="tl">
                    <a:srgbClr val="000000">
                      <a:alpha val="43137"/>
                    </a:srgbClr>
                  </a:outerShdw>
                </a:effectLst>
              </a:rPr>
              <a:t>WEEP</a:t>
            </a:r>
          </a:p>
          <a:p>
            <a:pPr algn="ctr"/>
            <a:r>
              <a:rPr lang="en-US" sz="2800" b="1" dirty="0">
                <a:effectLst>
                  <a:outerShdw blurRad="38100" dist="38100" dir="2700000" algn="tl">
                    <a:srgbClr val="000000">
                      <a:alpha val="43137"/>
                    </a:srgbClr>
                  </a:outerShdw>
                </a:effectLst>
              </a:rPr>
              <a:t>SAME MIND</a:t>
            </a:r>
          </a:p>
          <a:p>
            <a:pPr algn="ctr"/>
            <a:r>
              <a:rPr lang="en-US" sz="2800" b="1" dirty="0">
                <a:effectLst>
                  <a:outerShdw blurRad="38100" dist="38100" dir="2700000" algn="tl">
                    <a:srgbClr val="000000">
                      <a:alpha val="43137"/>
                    </a:srgbClr>
                  </a:outerShdw>
                </a:effectLst>
              </a:rPr>
              <a:t>HUMBLE</a:t>
            </a:r>
          </a:p>
          <a:p>
            <a:pPr algn="ctr"/>
            <a:r>
              <a:rPr lang="en-US" sz="2800" b="1" dirty="0">
                <a:effectLst>
                  <a:outerShdw blurRad="38100" dist="38100" dir="2700000" algn="tl">
                    <a:srgbClr val="000000">
                      <a:alpha val="43137"/>
                    </a:srgbClr>
                  </a:outerShdw>
                </a:effectLst>
              </a:rPr>
              <a:t>NOT WISE </a:t>
            </a:r>
          </a:p>
          <a:p>
            <a:pPr algn="ctr"/>
            <a:r>
              <a:rPr lang="en-US" sz="2800" b="1" dirty="0">
                <a:effectLst>
                  <a:outerShdw blurRad="38100" dist="38100" dir="2700000" algn="tl">
                    <a:srgbClr val="000000">
                      <a:alpha val="43137"/>
                    </a:srgbClr>
                  </a:outerShdw>
                </a:effectLst>
              </a:rPr>
              <a:t>PEACEABLE</a:t>
            </a:r>
          </a:p>
          <a:p>
            <a:pPr algn="ctr"/>
            <a:endParaRPr lang="en-US" sz="2800" b="1" dirty="0">
              <a:effectLst>
                <a:outerShdw blurRad="38100" dist="38100" dir="2700000" algn="tl">
                  <a:srgbClr val="000000">
                    <a:alpha val="43137"/>
                  </a:srgbClr>
                </a:outerShdw>
              </a:effectLst>
            </a:endParaRPr>
          </a:p>
        </p:txBody>
      </p:sp>
      <p:sp>
        <p:nvSpPr>
          <p:cNvPr id="6" name="TextBox 5"/>
          <p:cNvSpPr txBox="1"/>
          <p:nvPr/>
        </p:nvSpPr>
        <p:spPr>
          <a:xfrm>
            <a:off x="1981200" y="4552950"/>
            <a:ext cx="4953000" cy="400110"/>
          </a:xfrm>
          <a:prstGeom prst="rect">
            <a:avLst/>
          </a:prstGeom>
          <a:noFill/>
        </p:spPr>
        <p:txBody>
          <a:bodyPr wrap="square" rtlCol="0">
            <a:spAutoFit/>
          </a:bodyPr>
          <a:lstStyle/>
          <a:p>
            <a:pPr algn="ctr"/>
            <a:r>
              <a:rPr lang="en-US" sz="2000" b="1" dirty="0">
                <a:effectLst>
                  <a:outerShdw blurRad="38100" dist="38100" dir="2700000" algn="tl">
                    <a:srgbClr val="000000">
                      <a:alpha val="43137"/>
                    </a:srgbClr>
                  </a:outerShdw>
                </a:effectLst>
              </a:rPr>
              <a:t>REGARD FOR GOOD THINGS, DO NOT REPAY</a:t>
            </a:r>
            <a:r>
              <a:rPr lang="en-US"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600200"/>
          </a:xfrm>
        </p:spPr>
        <p:txBody>
          <a:bodyPr>
            <a:normAutofit fontScale="90000"/>
          </a:bodyPr>
          <a:lstStyle/>
          <a:p>
            <a:pPr eaLnBrk="1" hangingPunct="1">
              <a:defRPr/>
            </a:pPr>
            <a:r>
              <a:rPr lang="en-US" sz="6000" b="1" dirty="0">
                <a:solidFill>
                  <a:schemeClr val="accent5">
                    <a:lumMod val="75000"/>
                  </a:schemeClr>
                </a:solidFill>
                <a:effectLst>
                  <a:outerShdw blurRad="38100" dist="38100" dir="2700000" algn="tl">
                    <a:srgbClr val="C0C0C0"/>
                  </a:outerShdw>
                </a:effectLst>
                <a:latin typeface="Cambria" pitchFamily="18" charset="0"/>
              </a:rPr>
              <a:t>Open your Bibles to</a:t>
            </a:r>
            <a:br>
              <a:rPr lang="en-US" sz="6000" b="1" dirty="0">
                <a:effectLst>
                  <a:outerShdw blurRad="38100" dist="38100" dir="2700000" algn="tl">
                    <a:srgbClr val="C0C0C0"/>
                  </a:outerShdw>
                </a:effectLst>
                <a:latin typeface="Cambria" pitchFamily="18" charset="0"/>
              </a:rPr>
            </a:br>
            <a:r>
              <a:rPr lang="en-US" sz="6000" b="1" u="sng" dirty="0">
                <a:effectLst>
                  <a:outerShdw blurRad="38100" dist="38100" dir="2700000" algn="tl">
                    <a:srgbClr val="C0C0C0"/>
                  </a:outerShdw>
                </a:effectLst>
                <a:latin typeface="Cambria" pitchFamily="18" charset="0"/>
              </a:rPr>
              <a:t>1 Corinthians 12:11-31</a:t>
            </a:r>
          </a:p>
        </p:txBody>
      </p:sp>
      <p:pic>
        <p:nvPicPr>
          <p:cNvPr id="8194" name="Picture 2" descr="C:\Documents and Settings\User\My Documents\Downloads\bible hands 2.jpg"/>
          <p:cNvPicPr>
            <a:picLocks noChangeAspect="1" noChangeArrowheads="1"/>
          </p:cNvPicPr>
          <p:nvPr/>
        </p:nvPicPr>
        <p:blipFill>
          <a:blip r:embed="rId3" cstate="print"/>
          <a:srcRect/>
          <a:stretch>
            <a:fillRect/>
          </a:stretch>
        </p:blipFill>
        <p:spPr bwMode="auto">
          <a:xfrm>
            <a:off x="2057400" y="1809750"/>
            <a:ext cx="5105400" cy="285902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290" name="Picture 2" descr="C:\Documents and Settings\User\My Documents\Downloads\body of Christ.jpg"/>
          <p:cNvPicPr>
            <a:picLocks noChangeAspect="1" noChangeArrowheads="1"/>
          </p:cNvPicPr>
          <p:nvPr/>
        </p:nvPicPr>
        <p:blipFill>
          <a:blip r:embed="rId2" cstate="print"/>
          <a:srcRect/>
          <a:stretch>
            <a:fillRect/>
          </a:stretch>
        </p:blipFill>
        <p:spPr bwMode="auto">
          <a:xfrm>
            <a:off x="2000250" y="0"/>
            <a:ext cx="5143499" cy="5143499"/>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3314" name="Picture 2" descr="C:\Documents and Settings\User\My Documents\Downloads\senses 1.jpg"/>
          <p:cNvPicPr>
            <a:picLocks noChangeAspect="1" noChangeArrowheads="1"/>
          </p:cNvPicPr>
          <p:nvPr/>
        </p:nvPicPr>
        <p:blipFill>
          <a:blip r:embed="rId2" cstate="print"/>
          <a:srcRect/>
          <a:stretch>
            <a:fillRect/>
          </a:stretch>
        </p:blipFill>
        <p:spPr bwMode="auto">
          <a:xfrm>
            <a:off x="533400" y="209550"/>
            <a:ext cx="6096000" cy="4244975"/>
          </a:xfrm>
          <a:prstGeom prst="rect">
            <a:avLst/>
          </a:prstGeom>
          <a:noFill/>
        </p:spPr>
      </p:pic>
      <p:pic>
        <p:nvPicPr>
          <p:cNvPr id="13315" name="Picture 3" descr="C:\Documents and Settings\User\My Documents\Downloads\cartoon foot.jpg"/>
          <p:cNvPicPr>
            <a:picLocks noChangeAspect="1" noChangeArrowheads="1"/>
          </p:cNvPicPr>
          <p:nvPr/>
        </p:nvPicPr>
        <p:blipFill>
          <a:blip r:embed="rId3" cstate="print"/>
          <a:srcRect/>
          <a:stretch>
            <a:fillRect/>
          </a:stretch>
        </p:blipFill>
        <p:spPr bwMode="auto">
          <a:xfrm>
            <a:off x="6168275" y="1504951"/>
            <a:ext cx="2975725" cy="363855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b="1" dirty="0">
                <a:solidFill>
                  <a:schemeClr val="tx2">
                    <a:lumMod val="75000"/>
                  </a:schemeClr>
                </a:solidFill>
                <a:effectLst>
                  <a:outerShdw blurRad="38100" dist="38100" dir="2700000" algn="tl">
                    <a:srgbClr val="000000">
                      <a:alpha val="43137"/>
                    </a:srgbClr>
                  </a:outerShdw>
                </a:effectLst>
              </a:rPr>
              <a:t>“…those members of the body </a:t>
            </a:r>
            <a:r>
              <a:rPr lang="en-US" b="1" u="sng" dirty="0">
                <a:solidFill>
                  <a:schemeClr val="tx2">
                    <a:lumMod val="75000"/>
                  </a:schemeClr>
                </a:solidFill>
                <a:effectLst>
                  <a:outerShdw blurRad="38100" dist="38100" dir="2700000" algn="tl">
                    <a:srgbClr val="000000">
                      <a:alpha val="43137"/>
                    </a:srgbClr>
                  </a:outerShdw>
                </a:effectLst>
              </a:rPr>
              <a:t>which seem to be</a:t>
            </a:r>
            <a:r>
              <a:rPr lang="en-US" b="1" dirty="0">
                <a:solidFill>
                  <a:schemeClr val="tx2">
                    <a:lumMod val="75000"/>
                  </a:schemeClr>
                </a:solidFill>
                <a:effectLst>
                  <a:outerShdw blurRad="38100" dist="38100" dir="2700000" algn="tl">
                    <a:srgbClr val="000000">
                      <a:alpha val="43137"/>
                    </a:srgbClr>
                  </a:outerShdw>
                </a:effectLst>
              </a:rPr>
              <a:t> weaker at necessary.” </a:t>
            </a:r>
            <a:br>
              <a:rPr lang="en-US" b="1" dirty="0">
                <a:effectLst>
                  <a:outerShdw blurRad="38100" dist="38100" dir="2700000" algn="tl">
                    <a:srgbClr val="000000">
                      <a:alpha val="43137"/>
                    </a:srgbClr>
                  </a:outerShdw>
                </a:effectLst>
              </a:rPr>
            </a:br>
            <a:r>
              <a:rPr lang="en-US" b="1" dirty="0">
                <a:solidFill>
                  <a:schemeClr val="accent6">
                    <a:lumMod val="75000"/>
                  </a:schemeClr>
                </a:solidFill>
                <a:effectLst>
                  <a:outerShdw blurRad="38100" dist="38100" dir="2700000" algn="tl">
                    <a:srgbClr val="000000">
                      <a:alpha val="43137"/>
                    </a:srgbClr>
                  </a:outerShdw>
                </a:effectLst>
              </a:rPr>
              <a:t>“</a:t>
            </a:r>
            <a:r>
              <a:rPr lang="en-US" b="1" u="sng" dirty="0">
                <a:solidFill>
                  <a:schemeClr val="accent6">
                    <a:lumMod val="75000"/>
                  </a:schemeClr>
                </a:solidFill>
                <a:effectLst>
                  <a:outerShdw blurRad="38100" dist="38100" dir="2700000" algn="tl">
                    <a:srgbClr val="000000">
                      <a:alpha val="43137"/>
                    </a:srgbClr>
                  </a:outerShdw>
                </a:effectLst>
              </a:rPr>
              <a:t>God composed</a:t>
            </a:r>
            <a:r>
              <a:rPr lang="en-US" b="1" dirty="0">
                <a:solidFill>
                  <a:schemeClr val="accent6">
                    <a:lumMod val="75000"/>
                  </a:schemeClr>
                </a:solidFill>
                <a:effectLst>
                  <a:outerShdw blurRad="38100" dist="38100" dir="2700000" algn="tl">
                    <a:srgbClr val="000000">
                      <a:alpha val="43137"/>
                    </a:srgbClr>
                  </a:outerShdw>
                </a:effectLst>
              </a:rPr>
              <a:t> the body having given greater honor to that part which lacks it.”</a:t>
            </a:r>
            <a:br>
              <a:rPr lang="en-US" b="1" dirty="0">
                <a:effectLst>
                  <a:outerShdw blurRad="38100" dist="38100" dir="2700000" algn="tl">
                    <a:srgbClr val="000000">
                      <a:alpha val="43137"/>
                    </a:srgbClr>
                  </a:outerShdw>
                </a:effectLst>
              </a:rPr>
            </a:br>
            <a:r>
              <a:rPr lang="en-US" sz="5400" b="1" dirty="0">
                <a:effectLst>
                  <a:outerShdw blurRad="38100" dist="38100" dir="2700000" algn="tl">
                    <a:srgbClr val="000000">
                      <a:alpha val="43137"/>
                    </a:srgbClr>
                  </a:outerShdw>
                </a:effectLst>
              </a:rPr>
              <a:t>1 Corinthians 12:22 &amp; 24</a:t>
            </a:r>
            <a:br>
              <a:rPr lang="en-US" sz="3600" dirty="0"/>
            </a:br>
            <a:endParaRPr lang="en-US" sz="3600" dirty="0"/>
          </a:p>
        </p:txBody>
      </p:sp>
      <p:sp>
        <p:nvSpPr>
          <p:cNvPr id="3" name="Subtitle 2"/>
          <p:cNvSpPr>
            <a:spLocks noGrp="1"/>
          </p:cNvSpPr>
          <p:nvPr>
            <p:ph type="subTitle" idx="1"/>
          </p:nvPr>
        </p:nvSpPr>
        <p:spPr>
          <a:xfrm>
            <a:off x="1371600" y="4781550"/>
            <a:ext cx="6400800" cy="361950"/>
          </a:xfrm>
        </p:spPr>
        <p:txBody>
          <a:bodyPr>
            <a:normAutofit fontScale="62500" lnSpcReduction="20000"/>
          </a:bodyPr>
          <a:lstStyle/>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1657350"/>
          </a:xfrm>
        </p:spPr>
        <p:txBody>
          <a:bodyPr/>
          <a:lstStyle/>
          <a:p>
            <a:pPr eaLnBrk="1" hangingPunct="1">
              <a:defRPr/>
            </a:pPr>
            <a:r>
              <a:rPr lang="en-US" sz="6000" b="1" u="sng" dirty="0">
                <a:effectLst>
                  <a:outerShdw blurRad="38100" dist="38100" dir="2700000" algn="tl">
                    <a:srgbClr val="C0C0C0"/>
                  </a:outerShdw>
                </a:effectLst>
                <a:latin typeface="Cambria" pitchFamily="18" charset="0"/>
              </a:rPr>
              <a:t>CONCLUSION</a:t>
            </a:r>
          </a:p>
        </p:txBody>
      </p:sp>
      <p:sp>
        <p:nvSpPr>
          <p:cNvPr id="20483" name="Rectangle 3"/>
          <p:cNvSpPr>
            <a:spLocks noGrp="1" noChangeArrowheads="1"/>
          </p:cNvSpPr>
          <p:nvPr>
            <p:ph type="subTitle" idx="1"/>
          </p:nvPr>
        </p:nvSpPr>
        <p:spPr>
          <a:xfrm>
            <a:off x="0" y="1714500"/>
            <a:ext cx="9144000" cy="3028950"/>
          </a:xfrm>
        </p:spPr>
        <p:txBody>
          <a:bodyPr>
            <a:normAutofit fontScale="92500" lnSpcReduction="20000"/>
          </a:bodyPr>
          <a:lstStyle/>
          <a:p>
            <a:pPr eaLnBrk="1" hangingPunct="1">
              <a:defRPr/>
            </a:pPr>
            <a:r>
              <a:rPr lang="en-US" sz="4800" b="1" dirty="0">
                <a:solidFill>
                  <a:schemeClr val="accent6">
                    <a:lumMod val="75000"/>
                  </a:schemeClr>
                </a:solidFill>
                <a:effectLst>
                  <a:outerShdw blurRad="38100" dist="38100" dir="2700000" algn="tl">
                    <a:srgbClr val="C0C0C0"/>
                  </a:outerShdw>
                </a:effectLst>
                <a:latin typeface="Cambria" pitchFamily="18" charset="0"/>
              </a:rPr>
              <a:t>Each and every member of this Church has an obligation to be what God tells us to be!</a:t>
            </a:r>
          </a:p>
          <a:p>
            <a:pPr eaLnBrk="1" hangingPunct="1">
              <a:defRPr/>
            </a:pPr>
            <a:r>
              <a:rPr lang="en-US" sz="5200" b="1" i="1" dirty="0">
                <a:solidFill>
                  <a:schemeClr val="bg1">
                    <a:lumMod val="50000"/>
                  </a:schemeClr>
                </a:solidFill>
                <a:effectLst>
                  <a:outerShdw blurRad="38100" dist="38100" dir="2700000" algn="tl">
                    <a:srgbClr val="C0C0C0"/>
                  </a:outerShdw>
                </a:effectLst>
                <a:latin typeface="Cambria" pitchFamily="18" charset="0"/>
              </a:rPr>
              <a:t>Are we willing to be a “refuge” for others?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u="sng" dirty="0">
                <a:effectLst>
                  <a:outerShdw blurRad="38100" dist="38100" dir="2700000" algn="tl">
                    <a:srgbClr val="000000">
                      <a:alpha val="43137"/>
                    </a:srgbClr>
                  </a:outerShdw>
                </a:effectLst>
              </a:rPr>
              <a:t>Is THIS Church one?</a:t>
            </a:r>
          </a:p>
        </p:txBody>
      </p:sp>
      <p:pic>
        <p:nvPicPr>
          <p:cNvPr id="3074" name="Picture 2" descr="C:\Documents and Settings\User\My Documents\Downloads\safe place 3.jpg"/>
          <p:cNvPicPr>
            <a:picLocks noChangeAspect="1" noChangeArrowheads="1"/>
          </p:cNvPicPr>
          <p:nvPr/>
        </p:nvPicPr>
        <p:blipFill>
          <a:blip r:embed="rId2" cstate="print"/>
          <a:srcRect/>
          <a:stretch>
            <a:fillRect/>
          </a:stretch>
        </p:blipFill>
        <p:spPr bwMode="auto">
          <a:xfrm>
            <a:off x="1219200" y="1123950"/>
            <a:ext cx="6667499" cy="3733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Documents and Settings\User\My Documents\Downloads\garden 2.jpg"/>
          <p:cNvPicPr>
            <a:picLocks noChangeAspect="1" noChangeArrowheads="1"/>
          </p:cNvPicPr>
          <p:nvPr/>
        </p:nvPicPr>
        <p:blipFill>
          <a:blip r:embed="rId2" cstate="print"/>
          <a:srcRect/>
          <a:stretch>
            <a:fillRect/>
          </a:stretch>
        </p:blipFill>
        <p:spPr bwMode="auto">
          <a:xfrm>
            <a:off x="381000" y="1047750"/>
            <a:ext cx="8382000" cy="3935451"/>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Documents and Settings\User\My Documents\Downloads\garden 4.jpg"/>
          <p:cNvPicPr>
            <a:picLocks noChangeAspect="1" noChangeArrowheads="1"/>
          </p:cNvPicPr>
          <p:nvPr/>
        </p:nvPicPr>
        <p:blipFill>
          <a:blip r:embed="rId2" cstate="print"/>
          <a:srcRect/>
          <a:stretch>
            <a:fillRect/>
          </a:stretch>
        </p:blipFill>
        <p:spPr bwMode="auto">
          <a:xfrm>
            <a:off x="1219200" y="1200150"/>
            <a:ext cx="6652846" cy="376030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343149"/>
          </a:xfrm>
        </p:spPr>
        <p:txBody>
          <a:bodyPr>
            <a:normAutofit fontScale="90000"/>
          </a:bodyPr>
          <a:lstStyle/>
          <a:p>
            <a:r>
              <a:rPr lang="en-US" sz="5400" b="1" dirty="0">
                <a:effectLst>
                  <a:outerShdw blurRad="38100" dist="38100" dir="2700000" algn="tl">
                    <a:srgbClr val="000000">
                      <a:alpha val="43137"/>
                    </a:srgbClr>
                  </a:outerShdw>
                </a:effectLst>
              </a:rPr>
              <a:t>Sometimes the very ones that are to be your help, comfort and support let you down!</a:t>
            </a:r>
            <a:endParaRPr lang="en-US" b="1" dirty="0">
              <a:effectLst>
                <a:outerShdw blurRad="38100" dist="38100" dir="2700000" algn="tl">
                  <a:srgbClr val="000000">
                    <a:alpha val="43137"/>
                  </a:srgbClr>
                </a:outerShdw>
              </a:effectLst>
            </a:endParaRPr>
          </a:p>
        </p:txBody>
      </p:sp>
      <p:pic>
        <p:nvPicPr>
          <p:cNvPr id="10242" name="Picture 2" descr="C:\Documents and Settings\User\My Documents\Downloads\disappoint 1.jpg"/>
          <p:cNvPicPr>
            <a:picLocks noChangeAspect="1" noChangeArrowheads="1"/>
          </p:cNvPicPr>
          <p:nvPr/>
        </p:nvPicPr>
        <p:blipFill>
          <a:blip r:embed="rId2" cstate="print"/>
          <a:srcRect/>
          <a:stretch>
            <a:fillRect/>
          </a:stretch>
        </p:blipFill>
        <p:spPr bwMode="auto">
          <a:xfrm>
            <a:off x="2438400" y="2266950"/>
            <a:ext cx="3962400" cy="2636797"/>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4808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3" name="Picture 3" descr="C:\Documents and Settings\User\My Documents\Downloads\honor.png"/>
          <p:cNvPicPr>
            <a:picLocks noChangeAspect="1" noChangeArrowheads="1"/>
          </p:cNvPicPr>
          <p:nvPr/>
        </p:nvPicPr>
        <p:blipFill>
          <a:blip r:embed="rId2" cstate="print"/>
          <a:srcRect/>
          <a:stretch>
            <a:fillRect/>
          </a:stretch>
        </p:blipFill>
        <p:spPr bwMode="auto">
          <a:xfrm>
            <a:off x="914400" y="-40822"/>
            <a:ext cx="7258050" cy="5184321"/>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81150"/>
          </a:xfrm>
        </p:spPr>
        <p:txBody>
          <a:bodyPr/>
          <a:lstStyle/>
          <a:p>
            <a:r>
              <a:rPr lang="en-US" b="1" dirty="0">
                <a:latin typeface="Book Antiqua" pitchFamily="18" charset="0"/>
              </a:rPr>
              <a:t>The Church of Christ</a:t>
            </a:r>
          </a:p>
        </p:txBody>
      </p:sp>
      <p:pic>
        <p:nvPicPr>
          <p:cNvPr id="4098" name="Picture 2" descr="C:\Documents and Settings\User\My Documents\Downloads\group welcome.jpg"/>
          <p:cNvPicPr>
            <a:picLocks noChangeAspect="1" noChangeArrowheads="1"/>
          </p:cNvPicPr>
          <p:nvPr/>
        </p:nvPicPr>
        <p:blipFill>
          <a:blip r:embed="rId2" cstate="print"/>
          <a:srcRect/>
          <a:stretch>
            <a:fillRect/>
          </a:stretch>
        </p:blipFill>
        <p:spPr bwMode="auto">
          <a:xfrm>
            <a:off x="2286000" y="1200150"/>
            <a:ext cx="4800600" cy="2895601"/>
          </a:xfrm>
          <a:prstGeom prst="rect">
            <a:avLst/>
          </a:prstGeom>
          <a:noFill/>
        </p:spPr>
      </p:pic>
      <p:sp>
        <p:nvSpPr>
          <p:cNvPr id="4" name="TextBox 3"/>
          <p:cNvSpPr txBox="1"/>
          <p:nvPr/>
        </p:nvSpPr>
        <p:spPr>
          <a:xfrm>
            <a:off x="0" y="4248150"/>
            <a:ext cx="9144000"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Thank you for worshipping with us today.!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Documents and Settings\User\My Documents\Downloads\togetherness circle.jpg"/>
          <p:cNvPicPr>
            <a:picLocks noChangeAspect="1" noChangeArrowheads="1"/>
          </p:cNvPicPr>
          <p:nvPr/>
        </p:nvPicPr>
        <p:blipFill>
          <a:blip r:embed="rId2" cstate="print"/>
          <a:srcRect/>
          <a:stretch>
            <a:fillRect/>
          </a:stretch>
        </p:blipFill>
        <p:spPr bwMode="auto">
          <a:xfrm>
            <a:off x="3500437" y="1500187"/>
            <a:ext cx="2143125" cy="2143125"/>
          </a:xfrm>
          <a:prstGeom prst="rect">
            <a:avLst/>
          </a:prstGeom>
          <a:noFill/>
        </p:spPr>
      </p:pic>
      <p:pic>
        <p:nvPicPr>
          <p:cNvPr id="3075" name="Picture 3" descr="C:\Documents and Settings\User\My Documents\Downloads\Joyful.jpg"/>
          <p:cNvPicPr>
            <a:picLocks noChangeAspect="1" noChangeArrowheads="1"/>
          </p:cNvPicPr>
          <p:nvPr/>
        </p:nvPicPr>
        <p:blipFill>
          <a:blip r:embed="rId3" cstate="print"/>
          <a:srcRect/>
          <a:stretch>
            <a:fillRect/>
          </a:stretch>
        </p:blipFill>
        <p:spPr bwMode="auto">
          <a:xfrm>
            <a:off x="1259898" y="0"/>
            <a:ext cx="6624204" cy="5143499"/>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Documents and Settings\User\My Documents\Downloads\Ps. 118,24.png"/>
          <p:cNvPicPr>
            <a:picLocks noChangeAspect="1" noChangeArrowheads="1"/>
          </p:cNvPicPr>
          <p:nvPr/>
        </p:nvPicPr>
        <p:blipFill>
          <a:blip r:embed="rId2" cstate="print"/>
          <a:srcRect/>
          <a:stretch>
            <a:fillRect/>
          </a:stretch>
        </p:blipFill>
        <p:spPr bwMode="auto">
          <a:xfrm>
            <a:off x="2000250" y="0"/>
            <a:ext cx="5143500" cy="5143500"/>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1266" name="Picture 2" descr="C:\Documents and Settings\User\My Documents\Downloads\Col 3.12 b.jpg"/>
          <p:cNvPicPr>
            <a:picLocks noChangeAspect="1" noChangeArrowheads="1"/>
          </p:cNvPicPr>
          <p:nvPr/>
        </p:nvPicPr>
        <p:blipFill>
          <a:blip r:embed="rId2" cstate="print"/>
          <a:srcRect/>
          <a:stretch>
            <a:fillRect/>
          </a:stretch>
        </p:blipFill>
        <p:spPr bwMode="auto">
          <a:xfrm>
            <a:off x="2000250" y="0"/>
            <a:ext cx="5143500" cy="51435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Documents and Settings\User\My Documents\Downloads\garden 1.jpg"/>
          <p:cNvPicPr>
            <a:picLocks noChangeAspect="1" noChangeArrowheads="1"/>
          </p:cNvPicPr>
          <p:nvPr/>
        </p:nvPicPr>
        <p:blipFill>
          <a:blip r:embed="rId2" cstate="print"/>
          <a:srcRect/>
          <a:stretch>
            <a:fillRect/>
          </a:stretch>
        </p:blipFill>
        <p:spPr bwMode="auto">
          <a:xfrm>
            <a:off x="2895600" y="52570"/>
            <a:ext cx="3387783" cy="509093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Documents and Settings\Administrator\Desktop\semon pictures\Psalm 19.14.jpg"/>
          <p:cNvPicPr>
            <a:picLocks noChangeAspect="1" noChangeArrowheads="1"/>
          </p:cNvPicPr>
          <p:nvPr/>
        </p:nvPicPr>
        <p:blipFill>
          <a:blip r:embed="rId2" cstate="print"/>
          <a:srcRect/>
          <a:stretch>
            <a:fillRect/>
          </a:stretch>
        </p:blipFill>
        <p:spPr bwMode="auto">
          <a:xfrm>
            <a:off x="1295400" y="209550"/>
            <a:ext cx="6150539" cy="47330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3229"/>
          </a:xfrm>
        </p:spPr>
        <p:txBody>
          <a:bodyPr>
            <a:noAutofit/>
          </a:bodyPr>
          <a:lstStyle/>
          <a:p>
            <a:r>
              <a:rPr lang="en-US" sz="6000" b="1" u="sng" dirty="0">
                <a:effectLst>
                  <a:outerShdw blurRad="38100" dist="38100" dir="2700000" algn="tl">
                    <a:srgbClr val="000000">
                      <a:alpha val="43137"/>
                    </a:srgbClr>
                  </a:outerShdw>
                </a:effectLst>
                <a:latin typeface="Cambria" pitchFamily="18" charset="0"/>
              </a:rPr>
              <a:t>God’s care &amp; concern</a:t>
            </a:r>
          </a:p>
        </p:txBody>
      </p:sp>
      <p:sp>
        <p:nvSpPr>
          <p:cNvPr id="3" name="Content Placeholder 2"/>
          <p:cNvSpPr>
            <a:spLocks noGrp="1"/>
          </p:cNvSpPr>
          <p:nvPr>
            <p:ph idx="1"/>
          </p:nvPr>
        </p:nvSpPr>
        <p:spPr>
          <a:xfrm>
            <a:off x="0" y="971550"/>
            <a:ext cx="9144000" cy="4171949"/>
          </a:xfrm>
        </p:spPr>
        <p:txBody>
          <a:bodyPr>
            <a:noAutofit/>
          </a:bodyPr>
          <a:lstStyle/>
          <a:p>
            <a:r>
              <a:rPr lang="en-US" sz="4000" dirty="0">
                <a:effectLst>
                  <a:outerShdw blurRad="38100" dist="38100" dir="2700000" algn="tl">
                    <a:srgbClr val="000000">
                      <a:alpha val="43137"/>
                    </a:srgbClr>
                  </a:outerShdw>
                </a:effectLst>
                <a:latin typeface="Cambria" pitchFamily="18" charset="0"/>
              </a:rPr>
              <a:t>God has always understood mankind’s need for a “place” to turn to.</a:t>
            </a:r>
          </a:p>
          <a:p>
            <a:r>
              <a:rPr lang="en-US" sz="4000" dirty="0">
                <a:effectLst>
                  <a:outerShdw blurRad="38100" dist="38100" dir="2700000" algn="tl">
                    <a:srgbClr val="000000">
                      <a:alpha val="43137"/>
                    </a:srgbClr>
                  </a:outerShdw>
                </a:effectLst>
                <a:latin typeface="Cambria" pitchFamily="18" charset="0"/>
              </a:rPr>
              <a:t>A “place” where you feel safe, protected and nurtured. </a:t>
            </a:r>
          </a:p>
          <a:p>
            <a:r>
              <a:rPr lang="en-US" sz="4000" dirty="0">
                <a:effectLst>
                  <a:outerShdw blurRad="38100" dist="38100" dir="2700000" algn="tl">
                    <a:srgbClr val="000000">
                      <a:alpha val="43137"/>
                    </a:srgbClr>
                  </a:outerShdw>
                </a:effectLst>
                <a:latin typeface="Cambria" pitchFamily="18" charset="0"/>
              </a:rPr>
              <a:t>The concept of a “refuge” is throughout  the entire Bible.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895350"/>
          </a:xfrm>
        </p:spPr>
        <p:txBody>
          <a:bodyPr>
            <a:normAutofit fontScale="90000"/>
          </a:bodyPr>
          <a:lstStyle/>
          <a:p>
            <a:pPr eaLnBrk="1" hangingPunct="1">
              <a:defRPr/>
            </a:pPr>
            <a:r>
              <a:rPr lang="en-US" sz="7200" b="1" u="sng" dirty="0">
                <a:solidFill>
                  <a:schemeClr val="accent5">
                    <a:lumMod val="75000"/>
                  </a:schemeClr>
                </a:solidFill>
                <a:effectLst>
                  <a:outerShdw blurRad="38100" dist="38100" dir="2700000" algn="tl">
                    <a:srgbClr val="C0C0C0"/>
                  </a:outerShdw>
                </a:effectLst>
                <a:latin typeface="Cambria" pitchFamily="18" charset="0"/>
              </a:rPr>
              <a:t>A Refuge</a:t>
            </a:r>
          </a:p>
        </p:txBody>
      </p:sp>
      <p:sp>
        <p:nvSpPr>
          <p:cNvPr id="4099" name="Rectangle 3"/>
          <p:cNvSpPr>
            <a:spLocks noGrp="1" noChangeArrowheads="1"/>
          </p:cNvSpPr>
          <p:nvPr>
            <p:ph type="body" idx="1"/>
          </p:nvPr>
        </p:nvSpPr>
        <p:spPr>
          <a:xfrm>
            <a:off x="0" y="895350"/>
            <a:ext cx="9144000" cy="4248150"/>
          </a:xfrm>
        </p:spPr>
        <p:txBody>
          <a:bodyPr>
            <a:noAutofit/>
          </a:bodyPr>
          <a:lstStyle/>
          <a:p>
            <a:pPr>
              <a:lnSpc>
                <a:spcPct val="90000"/>
              </a:lnSpc>
              <a:defRPr/>
            </a:pPr>
            <a:r>
              <a:rPr lang="en-US" sz="4800" dirty="0">
                <a:effectLst>
                  <a:outerShdw blurRad="38100" dist="38100" dir="2700000" algn="tl">
                    <a:srgbClr val="C0C0C0"/>
                  </a:outerShdw>
                </a:effectLst>
                <a:latin typeface="Cambria" pitchFamily="18" charset="0"/>
              </a:rPr>
              <a:t>A place or something that provides shelter, help, comfort, safe treat, to escape trouble and difficulty.</a:t>
            </a:r>
          </a:p>
          <a:p>
            <a:pPr eaLnBrk="1" hangingPunct="1">
              <a:lnSpc>
                <a:spcPct val="90000"/>
              </a:lnSpc>
              <a:defRPr/>
            </a:pPr>
            <a:r>
              <a:rPr lang="en-US" sz="4800" dirty="0">
                <a:effectLst>
                  <a:outerShdw blurRad="38100" dist="38100" dir="2700000" algn="tl">
                    <a:srgbClr val="C0C0C0"/>
                  </a:outerShdw>
                </a:effectLst>
                <a:latin typeface="Cambria" pitchFamily="18" charset="0"/>
              </a:rPr>
              <a:t>A safe retreat to find rest and spiritual recovery</a:t>
            </a:r>
            <a:r>
              <a:rPr lang="en-US" sz="5400" dirty="0">
                <a:effectLst>
                  <a:outerShdw blurRad="38100" dist="38100" dir="2700000" algn="tl">
                    <a:srgbClr val="C0C0C0"/>
                  </a:outerShdw>
                </a:effectLst>
                <a:latin typeface="Cambria"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3143250"/>
          </a:xfrm>
        </p:spPr>
        <p:txBody>
          <a:bodyPr>
            <a:normAutofit fontScale="90000"/>
          </a:bodyPr>
          <a:lstStyle/>
          <a:p>
            <a:pPr eaLnBrk="1" hangingPunct="1">
              <a:defRPr/>
            </a:pPr>
            <a:r>
              <a:rPr lang="en-US" sz="7200" b="1" dirty="0">
                <a:effectLst>
                  <a:outerShdw blurRad="38100" dist="38100" dir="2700000" algn="tl">
                    <a:srgbClr val="C0C0C0"/>
                  </a:outerShdw>
                </a:effectLst>
                <a:latin typeface="Cambria" pitchFamily="18" charset="0"/>
              </a:rPr>
              <a:t>Do we truly understand  what the local Church is meant to be??? </a:t>
            </a:r>
          </a:p>
        </p:txBody>
      </p:sp>
      <p:sp>
        <p:nvSpPr>
          <p:cNvPr id="4099" name="Rectangle 3"/>
          <p:cNvSpPr>
            <a:spLocks noGrp="1" noChangeArrowheads="1"/>
          </p:cNvSpPr>
          <p:nvPr>
            <p:ph type="subTitle" idx="1"/>
          </p:nvPr>
        </p:nvSpPr>
        <p:spPr>
          <a:xfrm>
            <a:off x="0" y="3143250"/>
            <a:ext cx="9144000" cy="2000250"/>
          </a:xfrm>
        </p:spPr>
        <p:txBody>
          <a:bodyPr>
            <a:normAutofit/>
          </a:bodyPr>
          <a:lstStyle/>
          <a:p>
            <a:pPr eaLnBrk="1" hangingPunct="1"/>
            <a:r>
              <a:rPr lang="en-US" sz="6000" dirty="0">
                <a:solidFill>
                  <a:schemeClr val="accent5">
                    <a:lumMod val="75000"/>
                  </a:schemeClr>
                </a:solidFill>
                <a:effectLst>
                  <a:outerShdw blurRad="38100" dist="38100" dir="2700000" algn="tl">
                    <a:srgbClr val="000000">
                      <a:alpha val="43137"/>
                    </a:srgbClr>
                  </a:outerShdw>
                </a:effectLst>
                <a:latin typeface="Cambria" pitchFamily="18" charset="0"/>
              </a:rPr>
              <a:t>A “</a:t>
            </a:r>
            <a:r>
              <a:rPr lang="en-US" sz="6000" u="sng" dirty="0">
                <a:solidFill>
                  <a:schemeClr val="accent5">
                    <a:lumMod val="75000"/>
                  </a:schemeClr>
                </a:solidFill>
                <a:effectLst>
                  <a:outerShdw blurRad="38100" dist="38100" dir="2700000" algn="tl">
                    <a:srgbClr val="000000">
                      <a:alpha val="43137"/>
                    </a:srgbClr>
                  </a:outerShdw>
                </a:effectLst>
                <a:latin typeface="Cambria" pitchFamily="18" charset="0"/>
              </a:rPr>
              <a:t>RELATIONSHIP</a:t>
            </a:r>
            <a:r>
              <a:rPr lang="en-US" sz="6000" dirty="0">
                <a:solidFill>
                  <a:schemeClr val="accent5">
                    <a:lumMod val="75000"/>
                  </a:schemeClr>
                </a:solidFill>
                <a:effectLst>
                  <a:outerShdw blurRad="38100" dist="38100" dir="2700000" algn="tl">
                    <a:srgbClr val="000000">
                      <a:alpha val="43137"/>
                    </a:srgbClr>
                  </a:outerShdw>
                </a:effectLst>
                <a:latin typeface="Cambria" pitchFamily="18" charset="0"/>
              </a:rPr>
              <a:t>” YOU DO NOT WANT TO LEAVE</a:t>
            </a:r>
            <a:r>
              <a:rPr lang="en-US" sz="3600" dirty="0">
                <a:solidFill>
                  <a:schemeClr val="accent5">
                    <a:lumMod val="75000"/>
                  </a:schemeClr>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1371600"/>
          </a:xfrm>
        </p:spPr>
        <p:txBody>
          <a:bodyPr>
            <a:noAutofit/>
          </a:bodyPr>
          <a:lstStyle/>
          <a:p>
            <a:pPr eaLnBrk="1" hangingPunct="1">
              <a:defRPr/>
            </a:pPr>
            <a:r>
              <a:rPr lang="en-US" sz="5400" b="1" u="sng" dirty="0">
                <a:solidFill>
                  <a:schemeClr val="accent5">
                    <a:lumMod val="75000"/>
                  </a:schemeClr>
                </a:solidFill>
                <a:effectLst>
                  <a:outerShdw blurRad="38100" dist="38100" dir="2700000" algn="tl">
                    <a:srgbClr val="C0C0C0"/>
                  </a:outerShdw>
                </a:effectLst>
                <a:latin typeface="Cambria" pitchFamily="18" charset="0"/>
              </a:rPr>
              <a:t>God’s intention for His children</a:t>
            </a:r>
            <a:r>
              <a:rPr lang="en-US" b="1" u="sng" dirty="0">
                <a:solidFill>
                  <a:schemeClr val="accent5">
                    <a:lumMod val="75000"/>
                  </a:schemeClr>
                </a:solidFill>
                <a:effectLst>
                  <a:outerShdw blurRad="38100" dist="38100" dir="2700000" algn="tl">
                    <a:srgbClr val="C0C0C0"/>
                  </a:outerShdw>
                </a:effectLst>
                <a:latin typeface="Cambria" pitchFamily="18" charset="0"/>
              </a:rPr>
              <a:t>.</a:t>
            </a:r>
          </a:p>
        </p:txBody>
      </p:sp>
      <p:sp>
        <p:nvSpPr>
          <p:cNvPr id="5123" name="Rectangle 3"/>
          <p:cNvSpPr>
            <a:spLocks noGrp="1" noChangeArrowheads="1"/>
          </p:cNvSpPr>
          <p:nvPr>
            <p:ph type="body" idx="1"/>
          </p:nvPr>
        </p:nvSpPr>
        <p:spPr>
          <a:xfrm>
            <a:off x="0" y="1581150"/>
            <a:ext cx="9144000" cy="3562350"/>
          </a:xfrm>
        </p:spPr>
        <p:txBody>
          <a:bodyPr>
            <a:normAutofit lnSpcReduction="10000"/>
          </a:bodyPr>
          <a:lstStyle/>
          <a:p>
            <a:pPr eaLnBrk="1" hangingPunct="1">
              <a:defRPr/>
            </a:pPr>
            <a:r>
              <a:rPr lang="en-US" sz="4800" dirty="0">
                <a:effectLst>
                  <a:outerShdw blurRad="38100" dist="38100" dir="2700000" algn="tl">
                    <a:srgbClr val="C0C0C0"/>
                  </a:outerShdw>
                </a:effectLst>
                <a:latin typeface="Cambria" pitchFamily="18" charset="0"/>
              </a:rPr>
              <a:t>God wants you to be in His family-be a part!</a:t>
            </a:r>
          </a:p>
          <a:p>
            <a:pPr eaLnBrk="1" hangingPunct="1">
              <a:defRPr/>
            </a:pPr>
            <a:r>
              <a:rPr lang="en-US" sz="4800" dirty="0">
                <a:effectLst>
                  <a:outerShdw blurRad="38100" dist="38100" dir="2700000" algn="tl">
                    <a:srgbClr val="C0C0C0"/>
                  </a:outerShdw>
                </a:effectLst>
                <a:latin typeface="Cambria" pitchFamily="18" charset="0"/>
              </a:rPr>
              <a:t>God knows His family needs to have help, compassion and support.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9144000" cy="1371600"/>
          </a:xfrm>
        </p:spPr>
        <p:txBody>
          <a:bodyPr>
            <a:normAutofit fontScale="90000"/>
          </a:bodyPr>
          <a:lstStyle/>
          <a:p>
            <a:r>
              <a:rPr lang="en-US" sz="4900" dirty="0">
                <a:latin typeface="Cambria" pitchFamily="18" charset="0"/>
              </a:rPr>
              <a:t> </a:t>
            </a:r>
            <a:r>
              <a:rPr lang="en-US" sz="4900" dirty="0">
                <a:effectLst>
                  <a:outerShdw blurRad="38100" dist="38100" dir="2700000" algn="tl">
                    <a:srgbClr val="000000">
                      <a:alpha val="43137"/>
                    </a:srgbClr>
                  </a:outerShdw>
                </a:effectLst>
                <a:latin typeface="Cambria" pitchFamily="18" charset="0"/>
              </a:rPr>
              <a:t>A </a:t>
            </a:r>
            <a:r>
              <a:rPr lang="en-US" sz="4900" b="1" dirty="0">
                <a:effectLst>
                  <a:outerShdw blurRad="38100" dist="38100" dir="2700000" algn="tl">
                    <a:srgbClr val="000000">
                      <a:alpha val="43137"/>
                    </a:srgbClr>
                  </a:outerShdw>
                </a:effectLst>
                <a:latin typeface="Cambria" pitchFamily="18" charset="0"/>
              </a:rPr>
              <a:t>“</a:t>
            </a:r>
            <a:r>
              <a:rPr lang="en-US" sz="4900" b="1" u="sng" dirty="0">
                <a:effectLst>
                  <a:outerShdw blurRad="38100" dist="38100" dir="2700000" algn="tl">
                    <a:srgbClr val="000000">
                      <a:alpha val="43137"/>
                    </a:srgbClr>
                  </a:outerShdw>
                </a:effectLst>
                <a:latin typeface="Cambria" pitchFamily="18" charset="0"/>
              </a:rPr>
              <a:t>RELATIONSHIP</a:t>
            </a:r>
            <a:r>
              <a:rPr lang="en-US" sz="4900" b="1" dirty="0">
                <a:effectLst>
                  <a:outerShdw blurRad="38100" dist="38100" dir="2700000" algn="tl">
                    <a:srgbClr val="000000">
                      <a:alpha val="43137"/>
                    </a:srgbClr>
                  </a:outerShdw>
                </a:effectLst>
                <a:latin typeface="Cambria" pitchFamily="18" charset="0"/>
              </a:rPr>
              <a:t>” </a:t>
            </a:r>
            <a:r>
              <a:rPr lang="en-US" sz="4900" dirty="0">
                <a:effectLst>
                  <a:outerShdw blurRad="38100" dist="38100" dir="2700000" algn="tl">
                    <a:srgbClr val="000000">
                      <a:alpha val="43137"/>
                    </a:srgbClr>
                  </a:outerShdw>
                </a:effectLst>
                <a:latin typeface="Cambria" pitchFamily="18" charset="0"/>
              </a:rPr>
              <a:t>that gives safety, stability, comfort and joy. </a:t>
            </a:r>
            <a:br>
              <a:rPr lang="en-US" dirty="0">
                <a:effectLst>
                  <a:outerShdw blurRad="38100" dist="38100" dir="2700000" algn="tl">
                    <a:srgbClr val="000000">
                      <a:alpha val="43137"/>
                    </a:srgbClr>
                  </a:outerShdw>
                </a:effectLst>
                <a:latin typeface="Cambria" pitchFamily="18" charset="0"/>
              </a:rPr>
            </a:br>
            <a:endParaRPr lang="en-US" dirty="0"/>
          </a:p>
        </p:txBody>
      </p:sp>
      <p:pic>
        <p:nvPicPr>
          <p:cNvPr id="2050" name="Picture 2" descr="C:\Documents and Settings\User\My Documents\Downloads\safe place 2.jpg"/>
          <p:cNvPicPr>
            <a:picLocks noChangeAspect="1" noChangeArrowheads="1"/>
          </p:cNvPicPr>
          <p:nvPr/>
        </p:nvPicPr>
        <p:blipFill>
          <a:blip r:embed="rId2" cstate="print"/>
          <a:srcRect/>
          <a:stretch>
            <a:fillRect/>
          </a:stretch>
        </p:blipFill>
        <p:spPr bwMode="auto">
          <a:xfrm>
            <a:off x="2057400" y="1430589"/>
            <a:ext cx="4956927" cy="371291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528</Words>
  <Application>Microsoft Office PowerPoint</Application>
  <PresentationFormat>On-screen Show (16:9)</PresentationFormat>
  <Paragraphs>85</Paragraphs>
  <Slides>47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Book Antiqua</vt:lpstr>
      <vt:lpstr>Calibri</vt:lpstr>
      <vt:lpstr>Cambria</vt:lpstr>
      <vt:lpstr>Office Theme</vt:lpstr>
      <vt:lpstr>PowerPoint Presentation</vt:lpstr>
      <vt:lpstr>PowerPoint Presentation</vt:lpstr>
      <vt:lpstr>What the Church Should Be For YOU!</vt:lpstr>
      <vt:lpstr>Sometimes the very ones that are to be your help, comfort and support let you down!</vt:lpstr>
      <vt:lpstr>God’s care &amp; concern</vt:lpstr>
      <vt:lpstr>A Refuge</vt:lpstr>
      <vt:lpstr>Do we truly understand  what the local Church is meant to be??? </vt:lpstr>
      <vt:lpstr>God’s intention for His children.</vt:lpstr>
      <vt:lpstr> A “RELATIONSHIP” that gives safety, stability, comfort and joy.  </vt:lpstr>
      <vt:lpstr>Scripture</vt:lpstr>
      <vt:lpstr>Psalm 9:9 “The Lord also will be a refuge for the oppressed, a refuge in times of trouble. And those who know Your name will put their trust in You for You Lord, have not forsaken those who seek You.” </vt:lpstr>
      <vt:lpstr>Psalm 46:1-2 “God is our refuge and strength, a very present help in trouble, therefore you will not fear even though the earth be removed and the mountains carried in the midst of the sea…”</vt:lpstr>
      <vt:lpstr>Hebrews 6:18 “That by two immutable things, in which it is impossible for God to lie, we might have strong consolation, who have fled for refuge to lay hold of the hope set before us.”</vt:lpstr>
      <vt:lpstr>The Church as God designed:</vt:lpstr>
      <vt:lpstr>The Church – family of God. </vt:lpstr>
      <vt:lpstr>Edification, Exhortation, Compassion</vt:lpstr>
      <vt:lpstr>Genuine goodness &amp; care for each other. </vt:lpstr>
      <vt:lpstr>GALATIANS 6:1-2 “Brethren, if a man is overtaken in any trespass, you who are spiritual restore such a one in the spirit of gentleness, considering yourself lest you also be tempted. Bear one another’s burdens and so fulfill the law of Christ.”</vt:lpstr>
      <vt:lpstr>Ephesians 4:2 “…walk worthy of the calling…with all lowliness and gentleness with longsuffering, bearing with one another in love, endeavoring to keep the unity of the spirit in the bond of peace.”</vt:lpstr>
      <vt:lpstr>Ephesians 4:31-32 “Let all bitterness, wrath, anger, clamor and evil speaking be put away from you, with all malice. And be kind to one another, tenderhearted, forgiving one another, even as God as Christ forgave you.”</vt:lpstr>
      <vt:lpstr>Colossians 3:12-13 “Therefore as elect of God, holy and beloved put on tender mercies, kindness, humility, meekness, longsuffering, bearing with one another and forgiving one another, even as God in Christ forgave you.”</vt:lpstr>
      <vt:lpstr>Matthew 6:12, 14-15 “And forgive us our debts as we forgive our debtors. For if you forgive men their trespasses, your heavenly Father will also forgive you.”</vt:lpstr>
      <vt:lpstr>Luke 17:3-4  “Take heed to yourselves. If your brother sins against you, rebuke him and if he repents, forgive him. And if he sins against you seven times in a day, and seven times in a day return to you saying, I repent, you shall forgive him.”</vt:lpstr>
      <vt:lpstr>James 5:16 “Confess your trespasses to one another, and pray for one another, that you may be healed. The effective fervent prayer of a righteous man avails much.”</vt:lpstr>
      <vt:lpstr> WHAT ARE YOU DOING IN THIS FAMILY?</vt:lpstr>
      <vt:lpstr>Members one of another.</vt:lpstr>
      <vt:lpstr>What are YOU doing in being:</vt:lpstr>
      <vt:lpstr>Consider God’s description of His people &amp; How God expects us to interact, care, provide and treat one another!</vt:lpstr>
      <vt:lpstr>Open your Bibles to: Romans 12:1-21</vt:lpstr>
      <vt:lpstr>A Christian is all about transformation.</vt:lpstr>
      <vt:lpstr>CHURCH INTERACTION &amp; TREATMENT</vt:lpstr>
      <vt:lpstr>Open your Bibles to 1 Corinthians 12:11-31</vt:lpstr>
      <vt:lpstr>PowerPoint Presentation</vt:lpstr>
      <vt:lpstr>PowerPoint Presentation</vt:lpstr>
      <vt:lpstr>“…those members of the body which seem to be weaker at necessary.”  “God composed the body having given greater honor to that part which lacks it.” 1 Corinthians 12:22 &amp; 24 </vt:lpstr>
      <vt:lpstr>CONCLUSION</vt:lpstr>
      <vt:lpstr>Is THIS Church one?</vt:lpstr>
      <vt:lpstr>PowerPoint Presentation</vt:lpstr>
      <vt:lpstr>PowerPoint Presentation</vt:lpstr>
      <vt:lpstr>PowerPoint Presentation</vt:lpstr>
      <vt:lpstr>PowerPoint Presentation</vt:lpstr>
      <vt:lpstr>The Church of Christ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Terrell Bunting</cp:lastModifiedBy>
  <cp:revision>79</cp:revision>
  <dcterms:created xsi:type="dcterms:W3CDTF">2080-12-16T17:24:49Z</dcterms:created>
  <dcterms:modified xsi:type="dcterms:W3CDTF">2019-10-27T02:16:03Z</dcterms:modified>
</cp:coreProperties>
</file>