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embeddedFontLst>
    <p:embeddedFont>
      <p:font typeface="Candara" panose="020E0502030303020204" pitchFamily="34" charset="0"/>
      <p:regular r:id="rId9"/>
      <p:bold r:id="rId10"/>
      <p:italic r:id="rId11"/>
      <p:boldItalic r:id="rId12"/>
    </p:embeddedFont>
    <p:embeddedFont>
      <p:font typeface="Calibri" panose="020F0502020204030204" pitchFamily="34" charset="0"/>
      <p:regular r:id="rId13"/>
      <p:bold r:id="rId14"/>
      <p:italic r:id="rId15"/>
      <p:boldItalic r:id="rId16"/>
    </p:embeddedFont>
    <p:embeddedFont>
      <p:font typeface="Cooper Black" panose="0208090404030B020404" pitchFamily="18" charset="0"/>
      <p:regular r:id="rId17"/>
    </p:embeddedFont>
    <p:embeddedFont>
      <p:font typeface="Calibri Light" panose="020F0302020204030204" pitchFamily="34" charset="0"/>
      <p:regular r:id="rId18"/>
      <p: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9D9"/>
    <a:srgbClr val="FDF1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snapToGrid="0">
      <p:cViewPr varScale="1">
        <p:scale>
          <a:sx n="65" d="100"/>
          <a:sy n="65" d="100"/>
        </p:scale>
        <p:origin x="127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tableStyles" Target="tableStyle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0FDB82-BA99-4648-8371-0BFE615EBDE8}" type="datetimeFigureOut">
              <a:rPr lang="en-US" smtClean="0"/>
              <a:t>10/25/2017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168DB2-D25A-4B26-9E17-503565DF0046}" type="slidenum">
              <a:rPr lang="en-US" smtClean="0"/>
              <a:t>‹#›</a:t>
            </a:fld>
            <a:endParaRPr lang="en-US"/>
          </a:p>
        </p:txBody>
      </p:sp>
    </p:spTree>
    <p:extLst>
      <p:ext uri="{BB962C8B-B14F-4D97-AF65-F5344CB8AC3E}">
        <p14:creationId xmlns:p14="http://schemas.microsoft.com/office/powerpoint/2010/main" val="744303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God had distinct roles in mind when He “made them male and female.”   Let us honor and respect His intention for us as men and women</a:t>
            </a:r>
            <a:r>
              <a:rPr lang="en-US" sz="1200" kern="1200" baseline="0" dirty="0">
                <a:solidFill>
                  <a:schemeClr val="tx1"/>
                </a:solidFill>
                <a:effectLst/>
                <a:latin typeface="+mn-lt"/>
                <a:ea typeface="+mn-ea"/>
                <a:cs typeface="+mn-cs"/>
              </a:rPr>
              <a:t> by fulfilling our God-given roles and by maintaining demeanor and dress that show respect for the distinctions God created.  </a:t>
            </a:r>
            <a:endParaRPr lang="en-US" dirty="0"/>
          </a:p>
        </p:txBody>
      </p:sp>
      <p:sp>
        <p:nvSpPr>
          <p:cNvPr id="4" name="Slide Number Placeholder 3"/>
          <p:cNvSpPr>
            <a:spLocks noGrp="1"/>
          </p:cNvSpPr>
          <p:nvPr>
            <p:ph type="sldNum" sz="quarter" idx="10"/>
          </p:nvPr>
        </p:nvSpPr>
        <p:spPr/>
        <p:txBody>
          <a:bodyPr/>
          <a:lstStyle/>
          <a:p>
            <a:fld id="{E3168DB2-D25A-4B26-9E17-503565DF0046}" type="slidenum">
              <a:rPr lang="en-US" smtClean="0"/>
              <a:t>1</a:t>
            </a:fld>
            <a:endParaRPr lang="en-US"/>
          </a:p>
        </p:txBody>
      </p:sp>
    </p:spTree>
    <p:extLst>
      <p:ext uri="{BB962C8B-B14F-4D97-AF65-F5344CB8AC3E}">
        <p14:creationId xmlns:p14="http://schemas.microsoft.com/office/powerpoint/2010/main" val="189870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B334BB-4825-44A5-BED5-AFFF66260C65}"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FAD8B-B906-4FB3-9690-0E95293BFF93}" type="slidenum">
              <a:rPr lang="en-US" smtClean="0"/>
              <a:t>‹#›</a:t>
            </a:fld>
            <a:endParaRPr lang="en-US"/>
          </a:p>
        </p:txBody>
      </p:sp>
    </p:spTree>
    <p:extLst>
      <p:ext uri="{BB962C8B-B14F-4D97-AF65-F5344CB8AC3E}">
        <p14:creationId xmlns:p14="http://schemas.microsoft.com/office/powerpoint/2010/main" val="264252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B334BB-4825-44A5-BED5-AFFF66260C65}"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FAD8B-B906-4FB3-9690-0E95293BFF93}" type="slidenum">
              <a:rPr lang="en-US" smtClean="0"/>
              <a:t>‹#›</a:t>
            </a:fld>
            <a:endParaRPr lang="en-US"/>
          </a:p>
        </p:txBody>
      </p:sp>
    </p:spTree>
    <p:extLst>
      <p:ext uri="{BB962C8B-B14F-4D97-AF65-F5344CB8AC3E}">
        <p14:creationId xmlns:p14="http://schemas.microsoft.com/office/powerpoint/2010/main" val="281118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B334BB-4825-44A5-BED5-AFFF66260C65}"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FAD8B-B906-4FB3-9690-0E95293BFF93}" type="slidenum">
              <a:rPr lang="en-US" smtClean="0"/>
              <a:t>‹#›</a:t>
            </a:fld>
            <a:endParaRPr lang="en-US"/>
          </a:p>
        </p:txBody>
      </p:sp>
    </p:spTree>
    <p:extLst>
      <p:ext uri="{BB962C8B-B14F-4D97-AF65-F5344CB8AC3E}">
        <p14:creationId xmlns:p14="http://schemas.microsoft.com/office/powerpoint/2010/main" val="4206258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B334BB-4825-44A5-BED5-AFFF66260C65}"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FAD8B-B906-4FB3-9690-0E95293BFF93}" type="slidenum">
              <a:rPr lang="en-US" smtClean="0"/>
              <a:t>‹#›</a:t>
            </a:fld>
            <a:endParaRPr lang="en-US"/>
          </a:p>
        </p:txBody>
      </p:sp>
    </p:spTree>
    <p:extLst>
      <p:ext uri="{BB962C8B-B14F-4D97-AF65-F5344CB8AC3E}">
        <p14:creationId xmlns:p14="http://schemas.microsoft.com/office/powerpoint/2010/main" val="945488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B334BB-4825-44A5-BED5-AFFF66260C65}"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FAD8B-B906-4FB3-9690-0E95293BFF93}" type="slidenum">
              <a:rPr lang="en-US" smtClean="0"/>
              <a:t>‹#›</a:t>
            </a:fld>
            <a:endParaRPr lang="en-US"/>
          </a:p>
        </p:txBody>
      </p:sp>
    </p:spTree>
    <p:extLst>
      <p:ext uri="{BB962C8B-B14F-4D97-AF65-F5344CB8AC3E}">
        <p14:creationId xmlns:p14="http://schemas.microsoft.com/office/powerpoint/2010/main" val="241266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B334BB-4825-44A5-BED5-AFFF66260C65}"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6FAD8B-B906-4FB3-9690-0E95293BFF93}" type="slidenum">
              <a:rPr lang="en-US" smtClean="0"/>
              <a:t>‹#›</a:t>
            </a:fld>
            <a:endParaRPr lang="en-US"/>
          </a:p>
        </p:txBody>
      </p:sp>
    </p:spTree>
    <p:extLst>
      <p:ext uri="{BB962C8B-B14F-4D97-AF65-F5344CB8AC3E}">
        <p14:creationId xmlns:p14="http://schemas.microsoft.com/office/powerpoint/2010/main" val="324492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B334BB-4825-44A5-BED5-AFFF66260C65}" type="datetimeFigureOut">
              <a:rPr lang="en-US" smtClean="0"/>
              <a:t>10/25/2017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6FAD8B-B906-4FB3-9690-0E95293BFF93}" type="slidenum">
              <a:rPr lang="en-US" smtClean="0"/>
              <a:t>‹#›</a:t>
            </a:fld>
            <a:endParaRPr lang="en-US"/>
          </a:p>
        </p:txBody>
      </p:sp>
    </p:spTree>
    <p:extLst>
      <p:ext uri="{BB962C8B-B14F-4D97-AF65-F5344CB8AC3E}">
        <p14:creationId xmlns:p14="http://schemas.microsoft.com/office/powerpoint/2010/main" val="356500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B334BB-4825-44A5-BED5-AFFF66260C65}" type="datetimeFigureOut">
              <a:rPr lang="en-US" smtClean="0"/>
              <a:t>10/25/2017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6FAD8B-B906-4FB3-9690-0E95293BFF93}" type="slidenum">
              <a:rPr lang="en-US" smtClean="0"/>
              <a:t>‹#›</a:t>
            </a:fld>
            <a:endParaRPr lang="en-US"/>
          </a:p>
        </p:txBody>
      </p:sp>
    </p:spTree>
    <p:extLst>
      <p:ext uri="{BB962C8B-B14F-4D97-AF65-F5344CB8AC3E}">
        <p14:creationId xmlns:p14="http://schemas.microsoft.com/office/powerpoint/2010/main" val="369970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B334BB-4825-44A5-BED5-AFFF66260C65}" type="datetimeFigureOut">
              <a:rPr lang="en-US" smtClean="0"/>
              <a:t>10/25/2017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6FAD8B-B906-4FB3-9690-0E95293BFF93}" type="slidenum">
              <a:rPr lang="en-US" smtClean="0"/>
              <a:t>‹#›</a:t>
            </a:fld>
            <a:endParaRPr lang="en-US"/>
          </a:p>
        </p:txBody>
      </p:sp>
    </p:spTree>
    <p:extLst>
      <p:ext uri="{BB962C8B-B14F-4D97-AF65-F5344CB8AC3E}">
        <p14:creationId xmlns:p14="http://schemas.microsoft.com/office/powerpoint/2010/main" val="69293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B334BB-4825-44A5-BED5-AFFF66260C65}"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6FAD8B-B906-4FB3-9690-0E95293BFF93}" type="slidenum">
              <a:rPr lang="en-US" smtClean="0"/>
              <a:t>‹#›</a:t>
            </a:fld>
            <a:endParaRPr lang="en-US"/>
          </a:p>
        </p:txBody>
      </p:sp>
    </p:spTree>
    <p:extLst>
      <p:ext uri="{BB962C8B-B14F-4D97-AF65-F5344CB8AC3E}">
        <p14:creationId xmlns:p14="http://schemas.microsoft.com/office/powerpoint/2010/main" val="228356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B334BB-4825-44A5-BED5-AFFF66260C65}"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6FAD8B-B906-4FB3-9690-0E95293BFF93}" type="slidenum">
              <a:rPr lang="en-US" smtClean="0"/>
              <a:t>‹#›</a:t>
            </a:fld>
            <a:endParaRPr lang="en-US"/>
          </a:p>
        </p:txBody>
      </p:sp>
    </p:spTree>
    <p:extLst>
      <p:ext uri="{BB962C8B-B14F-4D97-AF65-F5344CB8AC3E}">
        <p14:creationId xmlns:p14="http://schemas.microsoft.com/office/powerpoint/2010/main" val="3519665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B334BB-4825-44A5-BED5-AFFF66260C65}" type="datetimeFigureOut">
              <a:rPr lang="en-US" smtClean="0"/>
              <a:t>10/25/2017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6FAD8B-B906-4FB3-9690-0E95293BFF93}" type="slidenum">
              <a:rPr lang="en-US" smtClean="0"/>
              <a:t>‹#›</a:t>
            </a:fld>
            <a:endParaRPr lang="en-US"/>
          </a:p>
        </p:txBody>
      </p:sp>
    </p:spTree>
    <p:extLst>
      <p:ext uri="{BB962C8B-B14F-4D97-AF65-F5344CB8AC3E}">
        <p14:creationId xmlns:p14="http://schemas.microsoft.com/office/powerpoint/2010/main" val="21980310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w-dog.net/wallpapers/14/13/428506365502028/two-night-sea-beach-silhouettes-sunset-couple-walking-beach-suns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13" y="0"/>
            <a:ext cx="917181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494958" y="1274532"/>
            <a:ext cx="5245100" cy="2019274"/>
          </a:xfrm>
        </p:spPr>
        <p:txBody>
          <a:bodyPr anchor="t">
            <a:normAutofit fontScale="90000"/>
          </a:bodyPr>
          <a:lstStyle/>
          <a:p>
            <a:r>
              <a:rPr lang="en-US" dirty="0">
                <a:latin typeface="Cooper Black" panose="0208090404030B020404" pitchFamily="18" charset="0"/>
              </a:rPr>
              <a:t>Male &amp; Female             </a:t>
            </a:r>
            <a:r>
              <a:rPr lang="en-US" sz="4400" dirty="0">
                <a:latin typeface="Cooper Black" panose="0208090404030B020404" pitchFamily="18" charset="0"/>
              </a:rPr>
              <a:t>Something		the Lord Made</a:t>
            </a:r>
            <a:endParaRPr lang="en-US" dirty="0">
              <a:latin typeface="Cooper Black" panose="0208090404030B020404" pitchFamily="18" charset="0"/>
            </a:endParaRPr>
          </a:p>
        </p:txBody>
      </p:sp>
      <p:sp>
        <p:nvSpPr>
          <p:cNvPr id="3" name="Subtitle 2"/>
          <p:cNvSpPr>
            <a:spLocks noGrp="1"/>
          </p:cNvSpPr>
          <p:nvPr>
            <p:ph type="subTitle" idx="1"/>
          </p:nvPr>
        </p:nvSpPr>
        <p:spPr>
          <a:xfrm>
            <a:off x="4762499" y="3131345"/>
            <a:ext cx="3657601" cy="513556"/>
          </a:xfrm>
        </p:spPr>
        <p:txBody>
          <a:bodyPr>
            <a:normAutofit/>
          </a:bodyPr>
          <a:lstStyle/>
          <a:p>
            <a:r>
              <a:rPr lang="en-US" sz="2800" dirty="0"/>
              <a:t>(Matthew 19:4-5)</a:t>
            </a:r>
          </a:p>
        </p:txBody>
      </p:sp>
    </p:spTree>
    <p:extLst>
      <p:ext uri="{BB962C8B-B14F-4D97-AF65-F5344CB8AC3E}">
        <p14:creationId xmlns:p14="http://schemas.microsoft.com/office/powerpoint/2010/main" val="3367082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84226"/>
            <a:ext cx="7886700" cy="1325563"/>
          </a:xfrm>
        </p:spPr>
        <p:txBody>
          <a:bodyPr/>
          <a:lstStyle/>
          <a:p>
            <a:r>
              <a:rPr lang="en-US" dirty="0">
                <a:solidFill>
                  <a:srgbClr val="FFD9D9"/>
                </a:solidFill>
                <a:effectLst>
                  <a:outerShdw blurRad="38100" dist="38100" dir="2700000" algn="tl">
                    <a:srgbClr val="000000">
                      <a:alpha val="43137"/>
                    </a:srgbClr>
                  </a:outerShdw>
                </a:effectLst>
                <a:latin typeface="Cooper Black" panose="0208090404030B020404" pitchFamily="18" charset="0"/>
              </a:rPr>
              <a:t>Men &amp; Women were Created as Counterparts</a:t>
            </a:r>
          </a:p>
        </p:txBody>
      </p:sp>
      <p:sp>
        <p:nvSpPr>
          <p:cNvPr id="3" name="Content Placeholder 2"/>
          <p:cNvSpPr>
            <a:spLocks noGrp="1"/>
          </p:cNvSpPr>
          <p:nvPr>
            <p:ph idx="1"/>
          </p:nvPr>
        </p:nvSpPr>
        <p:spPr>
          <a:xfrm>
            <a:off x="628650" y="2506662"/>
            <a:ext cx="8134350" cy="4351338"/>
          </a:xfrm>
        </p:spPr>
        <p:txBody>
          <a:bodyPr>
            <a:normAutofit/>
          </a:bodyPr>
          <a:lstStyle/>
          <a:p>
            <a:r>
              <a:rPr lang="en-US" sz="3200" b="1" dirty="0">
                <a:solidFill>
                  <a:schemeClr val="bg1"/>
                </a:solidFill>
                <a:effectLst>
                  <a:glow rad="101600">
                    <a:schemeClr val="accent5">
                      <a:satMod val="175000"/>
                      <a:alpha val="40000"/>
                    </a:schemeClr>
                  </a:glow>
                </a:effectLst>
                <a:latin typeface="Candara" panose="020E0502030303020204" pitchFamily="34" charset="0"/>
              </a:rPr>
              <a:t>Woman was made as a suitable helper (Genesis 2:18)</a:t>
            </a:r>
          </a:p>
          <a:p>
            <a:r>
              <a:rPr lang="en-US" sz="3200" b="1" dirty="0">
                <a:solidFill>
                  <a:schemeClr val="bg1"/>
                </a:solidFill>
                <a:effectLst>
                  <a:glow rad="101600">
                    <a:schemeClr val="accent5">
                      <a:satMod val="175000"/>
                      <a:alpha val="40000"/>
                    </a:schemeClr>
                  </a:glow>
                </a:effectLst>
                <a:latin typeface="Candara" panose="020E0502030303020204" pitchFamily="34" charset="0"/>
              </a:rPr>
              <a:t>The two were designed to become one unit (Matthew 19:4-6)</a:t>
            </a:r>
          </a:p>
        </p:txBody>
      </p:sp>
    </p:spTree>
    <p:extLst>
      <p:ext uri="{BB962C8B-B14F-4D97-AF65-F5344CB8AC3E}">
        <p14:creationId xmlns:p14="http://schemas.microsoft.com/office/powerpoint/2010/main" val="200271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47726"/>
            <a:ext cx="6267450" cy="1325563"/>
          </a:xfrm>
        </p:spPr>
        <p:txBody>
          <a:bodyPr/>
          <a:lstStyle/>
          <a:p>
            <a:r>
              <a:rPr lang="en-US" dirty="0">
                <a:solidFill>
                  <a:srgbClr val="FFD9D9"/>
                </a:solidFill>
                <a:effectLst>
                  <a:outerShdw blurRad="38100" dist="38100" dir="2700000" algn="tl">
                    <a:srgbClr val="000000">
                      <a:alpha val="43137"/>
                    </a:srgbClr>
                  </a:outerShdw>
                </a:effectLst>
                <a:latin typeface="Cooper Black" panose="0208090404030B020404" pitchFamily="18" charset="0"/>
              </a:rPr>
              <a:t>Distinct Roles for Men and Women</a:t>
            </a:r>
          </a:p>
        </p:txBody>
      </p:sp>
      <p:sp>
        <p:nvSpPr>
          <p:cNvPr id="3" name="Content Placeholder 2"/>
          <p:cNvSpPr>
            <a:spLocks noGrp="1"/>
          </p:cNvSpPr>
          <p:nvPr>
            <p:ph idx="1"/>
          </p:nvPr>
        </p:nvSpPr>
        <p:spPr>
          <a:xfrm>
            <a:off x="628650" y="2506662"/>
            <a:ext cx="8134350" cy="4351338"/>
          </a:xfrm>
        </p:spPr>
        <p:txBody>
          <a:bodyPr>
            <a:normAutofit/>
          </a:bodyPr>
          <a:lstStyle/>
          <a:p>
            <a:r>
              <a:rPr lang="en-US" sz="3200" b="1" dirty="0">
                <a:solidFill>
                  <a:schemeClr val="bg1"/>
                </a:solidFill>
                <a:effectLst>
                  <a:glow rad="101600">
                    <a:schemeClr val="accent5">
                      <a:satMod val="175000"/>
                      <a:alpha val="40000"/>
                    </a:schemeClr>
                  </a:glow>
                </a:effectLst>
                <a:latin typeface="Candara" panose="020E0502030303020204" pitchFamily="34" charset="0"/>
              </a:rPr>
              <a:t>In the home </a:t>
            </a:r>
            <a:r>
              <a:rPr lang="en-US" sz="3200" dirty="0">
                <a:solidFill>
                  <a:schemeClr val="bg1"/>
                </a:solidFill>
                <a:effectLst>
                  <a:glow rad="101600">
                    <a:schemeClr val="accent5">
                      <a:satMod val="175000"/>
                      <a:alpha val="40000"/>
                    </a:schemeClr>
                  </a:glow>
                </a:effectLst>
                <a:latin typeface="Candara" panose="020E0502030303020204" pitchFamily="34" charset="0"/>
              </a:rPr>
              <a:t>(Ephesians 5:24-25)</a:t>
            </a:r>
          </a:p>
          <a:p>
            <a:r>
              <a:rPr lang="en-US" sz="3200" b="1" dirty="0">
                <a:solidFill>
                  <a:schemeClr val="bg1"/>
                </a:solidFill>
                <a:effectLst>
                  <a:glow rad="101600">
                    <a:schemeClr val="accent5">
                      <a:satMod val="175000"/>
                      <a:alpha val="40000"/>
                    </a:schemeClr>
                  </a:glow>
                </a:effectLst>
                <a:latin typeface="Candara" panose="020E0502030303020204" pitchFamily="34" charset="0"/>
              </a:rPr>
              <a:t>In the church 					                 </a:t>
            </a:r>
            <a:r>
              <a:rPr lang="en-US" sz="3200" dirty="0">
                <a:solidFill>
                  <a:schemeClr val="bg1"/>
                </a:solidFill>
                <a:effectLst>
                  <a:glow rad="101600">
                    <a:schemeClr val="accent5">
                      <a:satMod val="175000"/>
                      <a:alpha val="40000"/>
                    </a:schemeClr>
                  </a:glow>
                </a:effectLst>
                <a:latin typeface="Candara" panose="020E0502030303020204" pitchFamily="34" charset="0"/>
              </a:rPr>
              <a:t>(1 Timothy 3:1-5; 1 Cor. 14:34-35)</a:t>
            </a:r>
          </a:p>
        </p:txBody>
      </p:sp>
    </p:spTree>
    <p:extLst>
      <p:ext uri="{BB962C8B-B14F-4D97-AF65-F5344CB8AC3E}">
        <p14:creationId xmlns:p14="http://schemas.microsoft.com/office/powerpoint/2010/main" val="4085003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350" y="327026"/>
            <a:ext cx="8375650" cy="1325563"/>
          </a:xfrm>
        </p:spPr>
        <p:txBody>
          <a:bodyPr>
            <a:normAutofit fontScale="90000"/>
          </a:bodyPr>
          <a:lstStyle/>
          <a:p>
            <a:r>
              <a:rPr lang="en-US" dirty="0">
                <a:solidFill>
                  <a:srgbClr val="FFD9D9"/>
                </a:solidFill>
                <a:effectLst>
                  <a:outerShdw blurRad="50800" dist="38100" dir="2700000" algn="tl" rotWithShape="0">
                    <a:prstClr val="black">
                      <a:alpha val="40000"/>
                    </a:prstClr>
                  </a:outerShdw>
                </a:effectLst>
                <a:latin typeface="Cooper Black" panose="0208090404030B020404" pitchFamily="18" charset="0"/>
              </a:rPr>
              <a:t>Maintaining Gender Distinction in Demeanor and Appearance</a:t>
            </a:r>
          </a:p>
        </p:txBody>
      </p:sp>
      <p:sp>
        <p:nvSpPr>
          <p:cNvPr id="3" name="Content Placeholder 2"/>
          <p:cNvSpPr>
            <a:spLocks noGrp="1"/>
          </p:cNvSpPr>
          <p:nvPr>
            <p:ph idx="1"/>
          </p:nvPr>
        </p:nvSpPr>
        <p:spPr>
          <a:xfrm>
            <a:off x="387350" y="1652589"/>
            <a:ext cx="8375650" cy="5078411"/>
          </a:xfrm>
        </p:spPr>
        <p:txBody>
          <a:bodyPr>
            <a:noAutofit/>
          </a:bodyPr>
          <a:lstStyle/>
          <a:p>
            <a:r>
              <a:rPr lang="en-US" sz="3600" b="1" dirty="0">
                <a:solidFill>
                  <a:schemeClr val="bg1"/>
                </a:solidFill>
                <a:effectLst>
                  <a:glow rad="101600">
                    <a:schemeClr val="accent5">
                      <a:satMod val="175000"/>
                      <a:alpha val="40000"/>
                    </a:schemeClr>
                  </a:glow>
                </a:effectLst>
              </a:rPr>
              <a:t>In the home</a:t>
            </a:r>
          </a:p>
          <a:p>
            <a:pPr marL="457200" lvl="1"/>
            <a:r>
              <a:rPr lang="en-US" sz="3200" b="1" dirty="0">
                <a:solidFill>
                  <a:schemeClr val="bg1"/>
                </a:solidFill>
                <a:effectLst>
                  <a:glow rad="101600">
                    <a:schemeClr val="accent5">
                      <a:satMod val="175000"/>
                      <a:alpha val="40000"/>
                    </a:schemeClr>
                  </a:glow>
                </a:effectLst>
              </a:rPr>
              <a:t>Wives are to focus on inward beauty and submission (1 Peter 3:1a, 3-6)</a:t>
            </a:r>
          </a:p>
          <a:p>
            <a:pPr marL="457200" lvl="1"/>
            <a:r>
              <a:rPr lang="en-US" sz="3200" b="1" dirty="0">
                <a:solidFill>
                  <a:schemeClr val="bg1"/>
                </a:solidFill>
                <a:effectLst>
                  <a:glow rad="101600">
                    <a:schemeClr val="accent5">
                      <a:satMod val="175000"/>
                      <a:alpha val="40000"/>
                    </a:schemeClr>
                  </a:glow>
                </a:effectLst>
              </a:rPr>
              <a:t>Husbands are to focus on understanding and honoring their wives (1 Peter 3:7)</a:t>
            </a:r>
          </a:p>
          <a:p>
            <a:r>
              <a:rPr lang="en-US" sz="3600" b="1" dirty="0">
                <a:solidFill>
                  <a:schemeClr val="bg1"/>
                </a:solidFill>
                <a:effectLst>
                  <a:glow rad="101600">
                    <a:schemeClr val="accent5">
                      <a:satMod val="175000"/>
                      <a:alpha val="40000"/>
                    </a:schemeClr>
                  </a:glow>
                </a:effectLst>
              </a:rPr>
              <a:t>In the church and in society</a:t>
            </a:r>
          </a:p>
          <a:p>
            <a:pPr marL="457200" lvl="1"/>
            <a:r>
              <a:rPr lang="en-US" sz="3200" b="1" dirty="0">
                <a:solidFill>
                  <a:schemeClr val="bg1"/>
                </a:solidFill>
                <a:effectLst>
                  <a:glow rad="101600">
                    <a:schemeClr val="accent5">
                      <a:satMod val="175000"/>
                      <a:alpha val="40000"/>
                    </a:schemeClr>
                  </a:glow>
                </a:effectLst>
              </a:rPr>
              <a:t>Men are to be spiritual leaders (1 Tim. 2:8)</a:t>
            </a:r>
          </a:p>
          <a:p>
            <a:pPr marL="457200" lvl="1"/>
            <a:r>
              <a:rPr lang="en-US" sz="3200" b="1" dirty="0">
                <a:solidFill>
                  <a:schemeClr val="bg1"/>
                </a:solidFill>
                <a:effectLst>
                  <a:glow rad="101600">
                    <a:schemeClr val="accent5">
                      <a:satMod val="175000"/>
                      <a:alpha val="40000"/>
                    </a:schemeClr>
                  </a:glow>
                </a:effectLst>
              </a:rPr>
              <a:t>Women are to dress with propriety and moderation (1 Timothy 2:9-10)</a:t>
            </a:r>
          </a:p>
        </p:txBody>
      </p:sp>
    </p:spTree>
    <p:extLst>
      <p:ext uri="{BB962C8B-B14F-4D97-AF65-F5344CB8AC3E}">
        <p14:creationId xmlns:p14="http://schemas.microsoft.com/office/powerpoint/2010/main" val="428269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l5.picdn.net/shutterstock/videos/7774393/thum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57475"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7350" y="466726"/>
            <a:ext cx="8375650" cy="1325563"/>
          </a:xfrm>
        </p:spPr>
        <p:txBody>
          <a:bodyPr>
            <a:normAutofit/>
          </a:bodyPr>
          <a:lstStyle/>
          <a:p>
            <a:r>
              <a:rPr lang="en-US" dirty="0">
                <a:solidFill>
                  <a:srgbClr val="FFD9D9"/>
                </a:solidFill>
                <a:effectLst>
                  <a:outerShdw blurRad="50800" dist="38100" dir="2700000" algn="tl" rotWithShape="0">
                    <a:prstClr val="black">
                      <a:alpha val="40000"/>
                    </a:prstClr>
                  </a:outerShdw>
                </a:effectLst>
                <a:latin typeface="Cooper Black" panose="0208090404030B020404" pitchFamily="18" charset="0"/>
              </a:rPr>
              <a:t>Respecting and Maintaining Natural Distinctions</a:t>
            </a:r>
          </a:p>
        </p:txBody>
      </p:sp>
      <p:sp>
        <p:nvSpPr>
          <p:cNvPr id="3" name="Content Placeholder 2"/>
          <p:cNvSpPr>
            <a:spLocks noGrp="1"/>
          </p:cNvSpPr>
          <p:nvPr>
            <p:ph idx="1"/>
          </p:nvPr>
        </p:nvSpPr>
        <p:spPr>
          <a:xfrm>
            <a:off x="628650" y="2003425"/>
            <a:ext cx="8134350" cy="3216275"/>
          </a:xfrm>
        </p:spPr>
        <p:txBody>
          <a:bodyPr>
            <a:noAutofit/>
          </a:bodyPr>
          <a:lstStyle/>
          <a:p>
            <a:r>
              <a:rPr lang="en-US" sz="3200" b="1" dirty="0">
                <a:solidFill>
                  <a:schemeClr val="bg1"/>
                </a:solidFill>
                <a:effectLst>
                  <a:glow rad="101600">
                    <a:schemeClr val="accent5">
                      <a:satMod val="175000"/>
                      <a:alpha val="40000"/>
                    </a:schemeClr>
                  </a:glow>
                </a:effectLst>
              </a:rPr>
              <a:t>There is a “natural” difference between men and women (Romans 1:24-28)</a:t>
            </a:r>
          </a:p>
          <a:p>
            <a:r>
              <a:rPr lang="en-US" sz="3200" b="1" dirty="0">
                <a:solidFill>
                  <a:schemeClr val="bg1"/>
                </a:solidFill>
                <a:effectLst>
                  <a:glow rad="101600">
                    <a:schemeClr val="accent5">
                      <a:satMod val="175000"/>
                      <a:alpha val="40000"/>
                    </a:schemeClr>
                  </a:glow>
                </a:effectLst>
              </a:rPr>
              <a:t>The Law of Moses respected those natural distinctions (Leviticus 18:22; Deut. 22:5)</a:t>
            </a:r>
          </a:p>
          <a:p>
            <a:r>
              <a:rPr lang="en-US" sz="3200" b="1" dirty="0">
                <a:solidFill>
                  <a:schemeClr val="bg1"/>
                </a:solidFill>
                <a:effectLst>
                  <a:glow rad="101600">
                    <a:schemeClr val="accent5">
                      <a:satMod val="175000"/>
                      <a:alpha val="40000"/>
                    </a:schemeClr>
                  </a:glow>
                </a:effectLst>
              </a:rPr>
              <a:t>Hair length is given by God as a natural distinction (1 Corinthians 11:14-15)</a:t>
            </a:r>
          </a:p>
          <a:p>
            <a:pPr marL="0" indent="0">
              <a:buNone/>
            </a:pPr>
            <a:endParaRPr lang="en-US" sz="2800" dirty="0"/>
          </a:p>
        </p:txBody>
      </p:sp>
    </p:spTree>
    <p:extLst>
      <p:ext uri="{BB962C8B-B14F-4D97-AF65-F5344CB8AC3E}">
        <p14:creationId xmlns:p14="http://schemas.microsoft.com/office/powerpoint/2010/main" val="4024777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l5.picdn.net/shutterstock/videos/7774393/thum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57475"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8361" y="365125"/>
            <a:ext cx="8540750" cy="1325563"/>
          </a:xfrm>
        </p:spPr>
        <p:txBody>
          <a:bodyPr>
            <a:normAutofit fontScale="90000"/>
          </a:bodyPr>
          <a:lstStyle/>
          <a:p>
            <a:r>
              <a:rPr lang="en-US" dirty="0">
                <a:solidFill>
                  <a:srgbClr val="FFD9D9"/>
                </a:solidFill>
                <a:effectLst>
                  <a:outerShdw blurRad="50800" dist="38100" dir="2700000" algn="tl" rotWithShape="0">
                    <a:prstClr val="black">
                      <a:alpha val="40000"/>
                    </a:prstClr>
                  </a:outerShdw>
                </a:effectLst>
                <a:latin typeface="Cooper Black" panose="0208090404030B020404" pitchFamily="18" charset="0"/>
              </a:rPr>
              <a:t>Should we Highlight or Obscure the Difference the Lord Made?</a:t>
            </a:r>
          </a:p>
        </p:txBody>
      </p:sp>
      <p:sp>
        <p:nvSpPr>
          <p:cNvPr id="3" name="Content Placeholder 2"/>
          <p:cNvSpPr>
            <a:spLocks noGrp="1"/>
          </p:cNvSpPr>
          <p:nvPr>
            <p:ph idx="1"/>
          </p:nvPr>
        </p:nvSpPr>
        <p:spPr>
          <a:xfrm>
            <a:off x="628650" y="1690689"/>
            <a:ext cx="8134350" cy="4849812"/>
          </a:xfrm>
        </p:spPr>
        <p:txBody>
          <a:bodyPr>
            <a:noAutofit/>
          </a:bodyPr>
          <a:lstStyle/>
          <a:p>
            <a:r>
              <a:rPr lang="en-US" sz="3200" b="1" dirty="0">
                <a:solidFill>
                  <a:schemeClr val="bg1"/>
                </a:solidFill>
                <a:effectLst>
                  <a:glow rad="101600">
                    <a:schemeClr val="accent5">
                      <a:satMod val="175000"/>
                      <a:alpha val="40000"/>
                    </a:schemeClr>
                  </a:glow>
                </a:effectLst>
              </a:rPr>
              <a:t>Evil is associated with darkness (Prov. 4:19)</a:t>
            </a:r>
          </a:p>
          <a:p>
            <a:r>
              <a:rPr lang="en-US" sz="3200" b="1" dirty="0">
                <a:solidFill>
                  <a:schemeClr val="bg1"/>
                </a:solidFill>
                <a:effectLst>
                  <a:glow rad="101600">
                    <a:schemeClr val="accent5">
                      <a:satMod val="175000"/>
                      <a:alpha val="40000"/>
                    </a:schemeClr>
                  </a:glow>
                </a:effectLst>
              </a:rPr>
              <a:t>The inability to distinguish between the sexes is the result of a darkened heart            (Romans 1:21-27)</a:t>
            </a:r>
          </a:p>
          <a:p>
            <a:endParaRPr lang="en-US" sz="1200" b="1" dirty="0">
              <a:solidFill>
                <a:schemeClr val="bg1"/>
              </a:solidFill>
              <a:effectLst>
                <a:glow rad="101600">
                  <a:schemeClr val="accent5">
                    <a:satMod val="175000"/>
                    <a:alpha val="40000"/>
                  </a:schemeClr>
                </a:glow>
              </a:effectLst>
            </a:endParaRPr>
          </a:p>
          <a:p>
            <a:pPr marL="0" indent="0" algn="ctr">
              <a:buNone/>
            </a:pPr>
            <a:r>
              <a:rPr lang="en-US" sz="3200" b="1" dirty="0">
                <a:solidFill>
                  <a:schemeClr val="bg1"/>
                </a:solidFill>
                <a:effectLst>
                  <a:glow rad="101600">
                    <a:schemeClr val="accent5">
                      <a:satMod val="175000"/>
                      <a:alpha val="40000"/>
                    </a:schemeClr>
                  </a:glow>
                </a:effectLst>
              </a:rPr>
              <a:t>“For you were once darkness, but now you are light in the Lord. Walk as children of light…  And have no fellowship with the unfruitful works of darkness, but rather expose them.”   (Ephesians 5:8, 11)</a:t>
            </a:r>
          </a:p>
          <a:p>
            <a:endParaRPr lang="en-US" sz="3200" b="1" dirty="0">
              <a:solidFill>
                <a:schemeClr val="bg1"/>
              </a:solidFill>
              <a:effectLst>
                <a:glow rad="101600">
                  <a:schemeClr val="accent5">
                    <a:satMod val="175000"/>
                    <a:alpha val="40000"/>
                  </a:schemeClr>
                </a:glow>
              </a:effectLst>
            </a:endParaRPr>
          </a:p>
          <a:p>
            <a:endParaRPr lang="en-US" sz="3200" b="1" dirty="0">
              <a:solidFill>
                <a:schemeClr val="bg1"/>
              </a:solidFill>
              <a:effectLst>
                <a:glow rad="101600">
                  <a:schemeClr val="accent5">
                    <a:satMod val="175000"/>
                    <a:alpha val="40000"/>
                  </a:schemeClr>
                </a:glow>
              </a:effectLst>
            </a:endParaRPr>
          </a:p>
          <a:p>
            <a:pPr marL="0" indent="0">
              <a:buNone/>
            </a:pPr>
            <a:endParaRPr lang="en-US" sz="2800" dirty="0"/>
          </a:p>
        </p:txBody>
      </p:sp>
    </p:spTree>
    <p:extLst>
      <p:ext uri="{BB962C8B-B14F-4D97-AF65-F5344CB8AC3E}">
        <p14:creationId xmlns:p14="http://schemas.microsoft.com/office/powerpoint/2010/main" val="2756887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424</TotalTime>
  <Words>310</Words>
  <Application>Microsoft Office PowerPoint</Application>
  <PresentationFormat>On-screen Show (4:3)</PresentationFormat>
  <Paragraphs>27</Paragraphs>
  <Slides>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Candara</vt:lpstr>
      <vt:lpstr>Calibri</vt:lpstr>
      <vt:lpstr>Cooper Black</vt:lpstr>
      <vt:lpstr>Calibri Light</vt:lpstr>
      <vt:lpstr>Office Theme</vt:lpstr>
      <vt:lpstr>Male &amp; Female             Something  the Lord Made</vt:lpstr>
      <vt:lpstr>Men &amp; Women were Created as Counterparts</vt:lpstr>
      <vt:lpstr>Distinct Roles for Men and Women</vt:lpstr>
      <vt:lpstr>Maintaining Gender Distinction in Demeanor and Appearance</vt:lpstr>
      <vt:lpstr>Respecting and Maintaining Natural Distinctions</vt:lpstr>
      <vt:lpstr>Should we Highlight or Obscure the Difference the Lord Made?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in the Home</dc:title>
  <dc:creator>user</dc:creator>
  <cp:lastModifiedBy>Steve Klein</cp:lastModifiedBy>
  <cp:revision>29</cp:revision>
  <dcterms:created xsi:type="dcterms:W3CDTF">2015-03-05T16:52:56Z</dcterms:created>
  <dcterms:modified xsi:type="dcterms:W3CDTF">2017-10-25T14:10:27Z</dcterms:modified>
</cp:coreProperties>
</file>