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11.jpeg" ContentType="image/jpeg"/>
  <Override PartName="/ppt/media/image4.png" ContentType="image/png"/>
  <Override PartName="/ppt/media/image6.jpeg" ContentType="image/jpeg"/>
  <Override PartName="/ppt/media/image3.png" ContentType="image/png"/>
  <Override PartName="/ppt/media/image1.png" ContentType="image/png"/>
  <Override PartName="/ppt/media/image8.jpeg" ContentType="image/jpeg"/>
  <Override PartName="/ppt/media/image5.jpeg" ContentType="image/jpeg"/>
  <Override PartName="/ppt/media/image2.png" ContentType="image/png"/>
  <Override PartName="/ppt/media/image7.jpeg" ContentType="image/jpeg"/>
  <Override PartName="/ppt/media/image9.jpeg" ContentType="image/jpeg"/>
  <Override PartName="/ppt/media/image10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41BDDBAA-6FE8-4D07-9AD5-713F44D9F728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Holiness is more than a state of being, it is a way of living.  Christians should pursue being WHOLLY HOLY in their daily walk.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991EBDB-AD70-4536-8F37-6EC10AC3DC84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845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845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845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845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10/22/17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3B54B30-E5D5-40C6-B9D1-7C5EC3ACDFD0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LevelEdit Master text styles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10/22/17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3EB3CDA-0474-4002-B9B3-B87F7DE4C0A8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2" descr=""/>
          <p:cNvPicPr/>
          <p:nvPr/>
        </p:nvPicPr>
        <p:blipFill>
          <a:blip r:embed="rId1"/>
          <a:srcRect l="0" t="0" r="16668" b="0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84" name="CustomShape 1"/>
          <p:cNvSpPr/>
          <p:nvPr/>
        </p:nvSpPr>
        <p:spPr>
          <a:xfrm>
            <a:off x="0" y="3764520"/>
            <a:ext cx="4107600" cy="225576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TextShape 2"/>
          <p:cNvSpPr txBox="1"/>
          <p:nvPr/>
        </p:nvSpPr>
        <p:spPr>
          <a:xfrm>
            <a:off x="479880" y="3961800"/>
            <a:ext cx="3457800" cy="18615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i="1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Pursuing the Beauty of Holiness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2" descr=""/>
          <p:cNvPicPr/>
          <p:nvPr/>
        </p:nvPicPr>
        <p:blipFill>
          <a:blip r:embed="rId1"/>
          <a:srcRect l="33091" t="0" r="35074" b="0"/>
          <a:stretch/>
        </p:blipFill>
        <p:spPr>
          <a:xfrm>
            <a:off x="0" y="0"/>
            <a:ext cx="3492720" cy="6857640"/>
          </a:xfrm>
          <a:prstGeom prst="rect">
            <a:avLst/>
          </a:prstGeom>
          <a:ln>
            <a:noFill/>
          </a:ln>
        </p:spPr>
      </p:pic>
      <p:sp>
        <p:nvSpPr>
          <p:cNvPr id="87" name="TextShape 1"/>
          <p:cNvSpPr txBox="1"/>
          <p:nvPr/>
        </p:nvSpPr>
        <p:spPr>
          <a:xfrm>
            <a:off x="3637800" y="366120"/>
            <a:ext cx="5328720" cy="2288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5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rint MT Shadow"/>
              </a:rPr>
              <a:t>God’s holiness demands His people’s holiness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3909600" y="2851200"/>
            <a:ext cx="4860360" cy="38260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This is the entire point of all of the Law! </a:t>
            </a:r>
            <a:r>
              <a:rPr b="0" lang="en-US" sz="3200" spc="-1" strike="noStrike">
                <a:solidFill>
                  <a:srgbClr val="fda40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(Leviticus 11:44-45)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Holiness is still required of His people today.       </a:t>
            </a:r>
            <a:r>
              <a:rPr b="0" lang="en-US" sz="3200" spc="-1" strike="noStrike">
                <a:solidFill>
                  <a:srgbClr val="fda40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(1 Peter 1:15-16; 2:9)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ransition spd="med">
    <p:fade/>
  </p:transition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" dur="1000"/>
                                        <p:tgtEl>
                                          <p:spTgt spid="88">
                                            <p:txEl>
                                              <p:pRg st="0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88">
                                            <p:txEl>
                                              <p:pRg st="0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1000" fill="hold"/>
                                        <p:tgtEl>
                                          <p:spTgt spid="88">
                                            <p:txEl>
                                              <p:pRg st="0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6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" dur="1000"/>
                                        <p:tgtEl>
                                          <p:spTgt spid="88">
                                            <p:txEl>
                                              <p:pRg st="66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88">
                                            <p:txEl>
                                              <p:pRg st="66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88">
                                            <p:txEl>
                                              <p:pRg st="66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2" descr=""/>
          <p:cNvPicPr/>
          <p:nvPr/>
        </p:nvPicPr>
        <p:blipFill>
          <a:blip r:embed="rId1"/>
          <a:srcRect l="33091" t="0" r="35074" b="0"/>
          <a:stretch/>
        </p:blipFill>
        <p:spPr>
          <a:xfrm>
            <a:off x="0" y="0"/>
            <a:ext cx="3492720" cy="6857640"/>
          </a:xfrm>
          <a:prstGeom prst="rect">
            <a:avLst/>
          </a:prstGeom>
          <a:ln>
            <a:noFill/>
          </a:ln>
        </p:spPr>
      </p:pic>
      <p:sp>
        <p:nvSpPr>
          <p:cNvPr id="90" name="TextShape 1"/>
          <p:cNvSpPr txBox="1"/>
          <p:nvPr/>
        </p:nvSpPr>
        <p:spPr>
          <a:xfrm>
            <a:off x="4344120" y="307080"/>
            <a:ext cx="3991680" cy="2288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rint MT Shadow"/>
              </a:rPr>
              <a:t>How holy is God?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3909600" y="2595600"/>
            <a:ext cx="4860360" cy="40816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God defines holiness </a:t>
            </a:r>
            <a:r>
              <a:rPr b="0" lang="en-US" sz="3200" spc="-1" strike="noStrike">
                <a:solidFill>
                  <a:srgbClr val="fda40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(Exodus 15:11; 3:5;              Rev. 15:1-4; 4:8; Isa. 6:1-5)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Holiness involves </a:t>
            </a:r>
            <a:r>
              <a:rPr b="1" lang="en-US" sz="36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separation</a:t>
            </a: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and </a:t>
            </a:r>
            <a:r>
              <a:rPr b="1" lang="en-US" sz="36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purity</a:t>
            </a: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      </a:t>
            </a:r>
            <a:r>
              <a:rPr b="0" lang="en-US" sz="3200" spc="-1" strike="noStrike">
                <a:solidFill>
                  <a:srgbClr val="fda40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(Isaiah 40:25; 1 John 1:5; Habakkuk 1:12)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ransition spd="med">
    <p:fade/>
  </p:transition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" dur="1000"/>
                                        <p:tgtEl>
                                          <p:spTgt spid="91">
                                            <p:txEl>
                                              <p:pRg st="0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91">
                                            <p:txEl>
                                              <p:pRg st="0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91">
                                            <p:txEl>
                                              <p:pRg st="0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85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" dur="1000"/>
                                        <p:tgtEl>
                                          <p:spTgt spid="91">
                                            <p:txEl>
                                              <p:pRg st="85" end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91">
                                            <p:txEl>
                                              <p:pRg st="85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91">
                                            <p:txEl>
                                              <p:pRg st="85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2" descr=""/>
          <p:cNvPicPr/>
          <p:nvPr/>
        </p:nvPicPr>
        <p:blipFill>
          <a:blip r:embed="rId1"/>
          <a:srcRect l="33091" t="0" r="35074" b="0"/>
          <a:stretch/>
        </p:blipFill>
        <p:spPr>
          <a:xfrm>
            <a:off x="0" y="0"/>
            <a:ext cx="3492720" cy="6857640"/>
          </a:xfrm>
          <a:prstGeom prst="rect">
            <a:avLst/>
          </a:prstGeom>
          <a:ln>
            <a:noFill/>
          </a:ln>
        </p:spPr>
      </p:pic>
      <p:sp>
        <p:nvSpPr>
          <p:cNvPr id="93" name="TextShape 1"/>
          <p:cNvSpPr txBox="1"/>
          <p:nvPr/>
        </p:nvSpPr>
        <p:spPr>
          <a:xfrm>
            <a:off x="3909600" y="366120"/>
            <a:ext cx="4860360" cy="7142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5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rint MT Shadow"/>
              </a:rPr>
              <a:t>Wholly Holy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3740760" y="1324080"/>
            <a:ext cx="5198040" cy="5333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 are called to be saints </a:t>
            </a:r>
            <a:r>
              <a:rPr b="0" lang="en-US" sz="3200" spc="-1" strike="noStrike">
                <a:solidFill>
                  <a:srgbClr val="fda40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(Romans 1:7; 1 Cor. 1:2)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 are made holy by the sacrifice of Christ   </a:t>
            </a:r>
            <a:r>
              <a:rPr b="0" lang="en-US" sz="3200" spc="-1" strike="noStrike">
                <a:solidFill>
                  <a:srgbClr val="fda40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(Hebrews 10:10; 13:12)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Yet we must still “pursue” holiness </a:t>
            </a:r>
            <a:r>
              <a:rPr b="0" lang="en-US" sz="3200" spc="-1" strike="noStrike">
                <a:solidFill>
                  <a:srgbClr val="fda40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(Hebrews 12:14)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 are to be what Christ has enabled us to become </a:t>
            </a:r>
            <a:r>
              <a:rPr b="0" lang="en-US" sz="3200" spc="-1" strike="noStrike">
                <a:solidFill>
                  <a:srgbClr val="fda40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(2 Cor. 7:1; Col. 1:21-23)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ransition spd="med">
    <p:fade/>
  </p:transition>
  <p:timing>
    <p:tnLst>
      <p:par>
        <p:cTn id="35" dur="indefinite" restart="never" nodeType="tmRoot">
          <p:childTnLst>
            <p:seq>
              <p:cTn id="36" dur="indefinite" nodeType="mainSeq">
                <p:childTnLst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1" dur="1000"/>
                                        <p:tgtEl>
                                          <p:spTgt spid="94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94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94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2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8" dur="1000"/>
                                        <p:tgtEl>
                                          <p:spTgt spid="94">
                                            <p:txEl>
                                              <p:pRg st="52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94">
                                            <p:txEl>
                                              <p:pRg st="52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94">
                                            <p:txEl>
                                              <p:pRg st="52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21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5" dur="1000"/>
                                        <p:tgtEl>
                                          <p:spTgt spid="94">
                                            <p:txEl>
                                              <p:pRg st="121" end="1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6" dur="1000" fill="hold"/>
                                        <p:tgtEl>
                                          <p:spTgt spid="94">
                                            <p:txEl>
                                              <p:pRg st="121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1000" fill="hold"/>
                                        <p:tgtEl>
                                          <p:spTgt spid="94">
                                            <p:txEl>
                                              <p:pRg st="121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73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2" dur="1000"/>
                                        <p:tgtEl>
                                          <p:spTgt spid="94">
                                            <p:txEl>
                                              <p:pRg st="173" end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94">
                                            <p:txEl>
                                              <p:pRg st="173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1000" fill="hold"/>
                                        <p:tgtEl>
                                          <p:spTgt spid="94">
                                            <p:txEl>
                                              <p:pRg st="173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2" descr=""/>
          <p:cNvPicPr/>
          <p:nvPr/>
        </p:nvPicPr>
        <p:blipFill>
          <a:blip r:embed="rId1"/>
          <a:srcRect l="33091" t="0" r="35074" b="0"/>
          <a:stretch/>
        </p:blipFill>
        <p:spPr>
          <a:xfrm>
            <a:off x="0" y="0"/>
            <a:ext cx="3492720" cy="6857640"/>
          </a:xfrm>
          <a:prstGeom prst="rect">
            <a:avLst/>
          </a:prstGeom>
          <a:ln>
            <a:noFill/>
          </a:ln>
        </p:spPr>
      </p:pic>
      <p:sp>
        <p:nvSpPr>
          <p:cNvPr id="96" name="TextShape 1"/>
          <p:cNvSpPr txBox="1"/>
          <p:nvPr/>
        </p:nvSpPr>
        <p:spPr>
          <a:xfrm>
            <a:off x="3671280" y="629280"/>
            <a:ext cx="5278320" cy="7142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rint MT Shadow"/>
              </a:rPr>
              <a:t>Pursuing &amp; Practicing Holiness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880440" y="1870200"/>
            <a:ext cx="4889160" cy="4644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Fleeing &amp; Pursuing           </a:t>
            </a:r>
            <a:r>
              <a:rPr b="0" lang="en-US" sz="3200" spc="-1" strike="noStrike">
                <a:solidFill>
                  <a:srgbClr val="fda40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(1 Timothy 6:10-11                2 Timothy 2:22)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Conduct is Crucial            </a:t>
            </a:r>
            <a:r>
              <a:rPr b="0" lang="en-US" sz="3200" spc="-1" strike="noStrike">
                <a:solidFill>
                  <a:srgbClr val="fda40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(2 Peter 3:10-11                      1 Peter 1:13-16           Romans 12:1-2)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ransition spd="med">
    <p:fade/>
  </p:transition>
  <p:timing>
    <p:tnLst>
      <p:par>
        <p:cTn id="65" dur="indefinite" restart="never" nodeType="tmRoot">
          <p:childTnLst>
            <p:seq>
              <p:cTn id="66" dur="indefinite" nodeType="mainSeq">
                <p:childTnLst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1" dur="1000"/>
                                        <p:tgtEl>
                                          <p:spTgt spid="97">
                                            <p:txEl>
                                              <p:pRg st="0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2" dur="1000" fill="hold"/>
                                        <p:tgtEl>
                                          <p:spTgt spid="97">
                                            <p:txEl>
                                              <p:p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1000" fill="hold"/>
                                        <p:tgtEl>
                                          <p:spTgt spid="97">
                                            <p:txEl>
                                              <p:p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79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8" dur="1000"/>
                                        <p:tgtEl>
                                          <p:spTgt spid="97">
                                            <p:txEl>
                                              <p:pRg st="79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9" dur="1000" fill="hold"/>
                                        <p:tgtEl>
                                          <p:spTgt spid="97">
                                            <p:txEl>
                                              <p:pRg st="79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1000" fill="hold"/>
                                        <p:tgtEl>
                                          <p:spTgt spid="97">
                                            <p:txEl>
                                              <p:pRg st="79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2" descr=""/>
          <p:cNvPicPr/>
          <p:nvPr/>
        </p:nvPicPr>
        <p:blipFill>
          <a:blip r:embed="rId1"/>
          <a:srcRect l="33091" t="0" r="35074" b="0"/>
          <a:stretch/>
        </p:blipFill>
        <p:spPr>
          <a:xfrm>
            <a:off x="0" y="0"/>
            <a:ext cx="3492720" cy="6857640"/>
          </a:xfrm>
          <a:prstGeom prst="rect">
            <a:avLst/>
          </a:prstGeom>
          <a:ln>
            <a:noFill/>
          </a:ln>
        </p:spPr>
      </p:pic>
      <p:sp>
        <p:nvSpPr>
          <p:cNvPr id="99" name="TextShape 1"/>
          <p:cNvSpPr txBox="1"/>
          <p:nvPr/>
        </p:nvSpPr>
        <p:spPr>
          <a:xfrm>
            <a:off x="3671280" y="629280"/>
            <a:ext cx="5278320" cy="7142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rint MT Shadow"/>
              </a:rPr>
              <a:t>Holey Holy?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3880440" y="1870200"/>
            <a:ext cx="4889160" cy="4644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Are we pursuing holiness, or are there holes in our holiness?    </a:t>
            </a:r>
            <a:r>
              <a:rPr b="0" lang="en-US" sz="3200" spc="-1" strike="noStrike">
                <a:solidFill>
                  <a:srgbClr val="fda40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(1 Thessalonians 4:3-7 Ephesians 4:22-32)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ransition spd="med">
    <p:fade/>
  </p:transition>
  <p:timing>
    <p:tnLst>
      <p:par>
        <p:cTn id="81" dur="indefinite" restart="never" nodeType="tmRoot">
          <p:childTnLst>
            <p:seq>
              <p:cTn id="82" dur="indefinite" nodeType="mainSeq">
                <p:childTnLst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7" dur="1000"/>
                                        <p:tgtEl>
                                          <p:spTgt spid="100">
                                            <p:txEl>
                                              <p:pRg st="0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8" dur="1000" fill="hold"/>
                                        <p:tgtEl>
                                          <p:spTgt spid="100">
                                            <p:txEl>
                                              <p:pRg st="0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" dur="1000" fill="hold"/>
                                        <p:tgtEl>
                                          <p:spTgt spid="100">
                                            <p:txEl>
                                              <p:pRg st="0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2" descr=""/>
          <p:cNvPicPr/>
          <p:nvPr/>
        </p:nvPicPr>
        <p:blipFill>
          <a:blip r:embed="rId1"/>
          <a:srcRect l="33091" t="0" r="35074" b="0"/>
          <a:stretch/>
        </p:blipFill>
        <p:spPr>
          <a:xfrm>
            <a:off x="0" y="0"/>
            <a:ext cx="3492720" cy="6857640"/>
          </a:xfrm>
          <a:prstGeom prst="rect">
            <a:avLst/>
          </a:prstGeom>
          <a:ln>
            <a:noFill/>
          </a:ln>
        </p:spPr>
      </p:pic>
      <p:sp>
        <p:nvSpPr>
          <p:cNvPr id="102" name="TextShape 1"/>
          <p:cNvSpPr txBox="1"/>
          <p:nvPr/>
        </p:nvSpPr>
        <p:spPr>
          <a:xfrm>
            <a:off x="3918600" y="641520"/>
            <a:ext cx="4848840" cy="557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“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For the LORD is great and greatly to be praised; He is to be feared above all gods.”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
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(Psalm 96:4)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“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Give to the LORD the glory due His name...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
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Oh, worship the LORD in the beauty of holiness! Tremble before Him,           all the earth.”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
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 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(Psalm 96:8a, 9)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Application>LibreOffice/5.1.6.2$Linux_x86 LibreOffice_project/10m0$Build-2</Application>
  <Words>248</Words>
  <Paragraphs>24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2016-08-27T11:24:25Z</dcterms:created>
  <dc:creator>Steve</dc:creator>
  <dc:description/>
  <dc:language>en-US</dc:language>
  <cp:lastModifiedBy/>
  <dcterms:modified xsi:type="dcterms:W3CDTF">2017-10-22T13:21:14Z</dcterms:modified>
  <cp:revision>18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