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302" r:id="rId2"/>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294" r:id="rId24"/>
    <p:sldId id="256" r:id="rId25"/>
    <p:sldId id="257" r:id="rId26"/>
    <p:sldId id="264" r:id="rId27"/>
    <p:sldId id="263" r:id="rId28"/>
    <p:sldId id="265" r:id="rId29"/>
    <p:sldId id="266" r:id="rId30"/>
    <p:sldId id="258" r:id="rId31"/>
    <p:sldId id="269" r:id="rId32"/>
    <p:sldId id="268" r:id="rId33"/>
    <p:sldId id="259" r:id="rId34"/>
    <p:sldId id="270" r:id="rId35"/>
    <p:sldId id="274" r:id="rId36"/>
    <p:sldId id="273" r:id="rId37"/>
    <p:sldId id="300" r:id="rId38"/>
    <p:sldId id="275" r:id="rId39"/>
    <p:sldId id="301" r:id="rId40"/>
    <p:sldId id="277" r:id="rId41"/>
    <p:sldId id="272" r:id="rId42"/>
    <p:sldId id="271" r:id="rId43"/>
    <p:sldId id="260" r:id="rId44"/>
    <p:sldId id="278" r:id="rId45"/>
    <p:sldId id="279" r:id="rId46"/>
    <p:sldId id="289" r:id="rId47"/>
    <p:sldId id="281" r:id="rId48"/>
    <p:sldId id="280" r:id="rId49"/>
    <p:sldId id="282" r:id="rId50"/>
    <p:sldId id="283" r:id="rId51"/>
    <p:sldId id="284" r:id="rId52"/>
    <p:sldId id="285" r:id="rId53"/>
    <p:sldId id="262" r:id="rId54"/>
    <p:sldId id="286" r:id="rId55"/>
    <p:sldId id="287" r:id="rId56"/>
    <p:sldId id="288" r:id="rId57"/>
    <p:sldId id="299" r:id="rId58"/>
    <p:sldId id="298" r:id="rId59"/>
    <p:sldId id="295"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CC9900"/>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61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64"/>
    </p:cViewPr>
  </p:sorterViewPr>
  <p:notesViewPr>
    <p:cSldViewPr>
      <p:cViewPr varScale="1">
        <p:scale>
          <a:sx n="54" d="100"/>
          <a:sy n="54" d="100"/>
        </p:scale>
        <p:origin x="1962" y="78"/>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F912FD-B975-4D70-BA1F-BD0D937D9E7B}" type="datetimeFigureOut">
              <a:rPr lang="en-US" smtClean="0"/>
              <a:pPr/>
              <a:t>9/29/2016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xmlns="" val="2102862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09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DB5EE79-C81C-494C-9180-A6F1F3B5EEE9}" type="slidenum">
              <a:rPr lang="en-US" altLang="en-US"/>
              <a:pPr/>
              <a:t>‹#›</a:t>
            </a:fld>
            <a:endParaRPr lang="en-US" altLang="en-US"/>
          </a:p>
        </p:txBody>
      </p:sp>
    </p:spTree>
    <p:extLst>
      <p:ext uri="{BB962C8B-B14F-4D97-AF65-F5344CB8AC3E}">
        <p14:creationId xmlns:p14="http://schemas.microsoft.com/office/powerpoint/2010/main" xmlns="" val="38690919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xmlns="" val="5738876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xmlns="" val="34338537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xmlns="" val="8703762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xmlns="" val="10366724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xmlns="" val="40450561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100000">
              <a:srgbClr val="FFEFD1">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94920FC-DD9C-4C5D-9F1E-E8E06EE5858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133 - We Have Come Into His House - Title</a:t>
            </a:r>
            <a:endParaRPr lang="en-US" dirty="0"/>
          </a:p>
        </p:txBody>
      </p:sp>
      <p:pic>
        <p:nvPicPr>
          <p:cNvPr id="5" name="HymnSlide" descr="HymnSlideImage.png"/>
          <p:cNvPicPr>
            <a:picLocks noChangeAspect="1"/>
          </p:cNvPicPr>
          <p:nvPr/>
        </p:nvPicPr>
        <p:blipFill>
          <a:blip r:embed="rId3" cstate="print"/>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t> </a:t>
            </a:r>
            <a:endParaRPr lang="en-US"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133 - We Have Come Into His House - 3.1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133 - We Have Come Into His House - 3.2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133 - We Have Come Into His House - 3.3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133 - We Have Come Into His House - 3.4</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t>End of Song</a:t>
            </a:r>
            <a:endParaRPr lang="en-US"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013 - Alleluia - Title</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013 - Alleluia - 1.1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013 - Alleluia - 1.2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t>End of Verse 1</a:t>
            </a:r>
            <a:endParaRPr lang="en-US"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013 - Alleluia - 2.1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013 - Alleluia - 2.2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t>End of Verse 2</a:t>
            </a:r>
            <a:endParaRPr lang="en-US"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013 - Alleluia - 3.1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133 - We Have Come Into His House - 1.1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013 - Alleluia - 3.2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t>End of Verse 3</a:t>
            </a:r>
            <a:endParaRPr lang="en-US"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013 - Alleluia - 4.1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013 - Alleluia - 4.2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t>End of Song</a:t>
            </a:r>
            <a:endParaRPr lang="en-US"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shadeToTitle="1">
        <a:blipFill>
          <a:blip r:embed="rId2" cstate="prin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55757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5845175"/>
            <a:ext cx="9144000" cy="1752600"/>
          </a:xfrm>
        </p:spPr>
        <p:txBody>
          <a:bodyPr/>
          <a:lstStyle/>
          <a:p>
            <a:r>
              <a:rPr lang="en-US" altLang="en-US" sz="4000" b="1" dirty="0">
                <a:solidFill>
                  <a:schemeClr val="bg1"/>
                </a:solidFill>
                <a:effectLst>
                  <a:glow rad="101600">
                    <a:srgbClr val="C00000">
                      <a:alpha val="60000"/>
                    </a:srgbClr>
                  </a:glow>
                  <a:outerShdw blurRad="38100" dist="38100" dir="2700000" algn="tl">
                    <a:srgbClr val="000000"/>
                  </a:outerShdw>
                </a:effectLst>
                <a:latin typeface="Oldstyle" pitchFamily="2" charset="0"/>
              </a:rPr>
              <a:t>What, When &amp; How Often?</a:t>
            </a: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shadeToTitle="1">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1143000"/>
          </a:xfrm>
        </p:spPr>
        <p:txBody>
          <a:bodyPr/>
          <a:lstStyle/>
          <a:p>
            <a:r>
              <a:rPr lang="en-US" altLang="en-US" sz="4800" b="1" dirty="0">
                <a:effectLst>
                  <a:glow rad="101600">
                    <a:srgbClr val="996600">
                      <a:alpha val="60000"/>
                    </a:srgbClr>
                  </a:glow>
                </a:effectLst>
                <a:latin typeface="Acclaim" pitchFamily="2" charset="0"/>
              </a:rPr>
              <a:t>Introduction</a:t>
            </a:r>
          </a:p>
        </p:txBody>
      </p:sp>
      <p:sp>
        <p:nvSpPr>
          <p:cNvPr id="3075" name="Rectangle 3"/>
          <p:cNvSpPr>
            <a:spLocks noGrp="1" noChangeArrowheads="1"/>
          </p:cNvSpPr>
          <p:nvPr>
            <p:ph type="body" idx="1"/>
          </p:nvPr>
        </p:nvSpPr>
        <p:spPr>
          <a:xfrm>
            <a:off x="228600" y="990601"/>
            <a:ext cx="6781800" cy="4114800"/>
          </a:xfrm>
        </p:spPr>
        <p:txBody>
          <a:bodyPr/>
          <a:lstStyle/>
          <a:p>
            <a:pPr marL="0" indent="0">
              <a:buFontTx/>
              <a:buNone/>
            </a:pPr>
            <a:r>
              <a:rPr lang="en-US" altLang="en-US" sz="2800" b="1" dirty="0">
                <a:latin typeface="Oldstyle" pitchFamily="2" charset="0"/>
              </a:rPr>
              <a:t>Jesus said, </a:t>
            </a:r>
          </a:p>
          <a:p>
            <a:pPr marL="0" indent="0">
              <a:spcBef>
                <a:spcPct val="50000"/>
              </a:spcBef>
              <a:buFontTx/>
              <a:buNone/>
            </a:pPr>
            <a:r>
              <a:rPr lang="en-US" altLang="en-US" sz="2800" b="1" dirty="0" smtClean="0">
                <a:latin typeface="Papyrus" panose="03070502060502030205" pitchFamily="66" charset="0"/>
              </a:rPr>
              <a:t>“You </a:t>
            </a:r>
            <a:r>
              <a:rPr lang="en-US" altLang="en-US" sz="2800" b="1" dirty="0">
                <a:latin typeface="Papyrus" panose="03070502060502030205" pitchFamily="66" charset="0"/>
              </a:rPr>
              <a:t>worship what you do not know; we know what we worship, for salvation is of the Jews. But the hour is coming, and now is, when the true worshipers will worship the Father in spirit and truth; for the Father is seeking such to worship Him.</a:t>
            </a:r>
            <a:r>
              <a:rPr lang="en-US" altLang="en-US" sz="2800" b="1" dirty="0"/>
              <a:t> </a:t>
            </a:r>
            <a:r>
              <a:rPr lang="en-US" altLang="en-US" sz="2800" b="1" dirty="0">
                <a:latin typeface="Papyrus" panose="03070502060502030205" pitchFamily="66" charset="0"/>
              </a:rPr>
              <a:t>God is Spirit, and those who worship Him must worship in spirit and truth” </a:t>
            </a:r>
            <a:r>
              <a:rPr lang="en-US" altLang="en-US" sz="2400" b="1" dirty="0">
                <a:latin typeface="Papyrus" panose="03070502060502030205" pitchFamily="66" charset="0"/>
              </a:rPr>
              <a:t>(John 4:22-24). </a:t>
            </a:r>
          </a:p>
          <a:p>
            <a:pPr marL="0" indent="0">
              <a:spcBef>
                <a:spcPct val="50000"/>
              </a:spcBef>
              <a:buFontTx/>
              <a:buNone/>
            </a:pPr>
            <a:endParaRPr lang="en-US" altLang="en-US" sz="2000" b="1" dirty="0" smtClean="0">
              <a:effectLst>
                <a:glow rad="101600">
                  <a:srgbClr val="996600">
                    <a:alpha val="60000"/>
                  </a:srgbClr>
                </a:glow>
                <a:outerShdw blurRad="38100" dist="38100" dir="2700000" algn="tl">
                  <a:srgbClr val="000000"/>
                </a:outerShdw>
              </a:effectLst>
              <a:latin typeface="Oldstyle" pitchFamily="2" charset="0"/>
            </a:endParaRPr>
          </a:p>
          <a:p>
            <a:pPr marL="0" indent="0">
              <a:spcBef>
                <a:spcPct val="50000"/>
              </a:spcBef>
              <a:buFontTx/>
              <a:buNone/>
            </a:pPr>
            <a:r>
              <a:rPr lang="en-US" altLang="en-US" sz="2800" b="1" dirty="0" smtClean="0">
                <a:effectLst>
                  <a:glow rad="101600">
                    <a:srgbClr val="996600">
                      <a:alpha val="60000"/>
                    </a:srgbClr>
                  </a:glow>
                  <a:outerShdw blurRad="38100" dist="38100" dir="2700000" algn="tl">
                    <a:srgbClr val="000000"/>
                  </a:outerShdw>
                </a:effectLst>
                <a:latin typeface="Arial Black" panose="020B0A04020102020204" pitchFamily="34" charset="0"/>
              </a:rPr>
              <a:t>What </a:t>
            </a:r>
            <a:r>
              <a:rPr lang="en-US" altLang="en-US" sz="2800" b="1" dirty="0">
                <a:effectLst>
                  <a:glow rad="101600">
                    <a:srgbClr val="996600">
                      <a:alpha val="60000"/>
                    </a:srgbClr>
                  </a:glow>
                  <a:outerShdw blurRad="38100" dist="38100" dir="2700000" algn="tl">
                    <a:srgbClr val="000000"/>
                  </a:outerShdw>
                </a:effectLst>
                <a:latin typeface="Arial Black" panose="020B0A04020102020204" pitchFamily="34" charset="0"/>
              </a:rPr>
              <a:t>does it mean to </a:t>
            </a:r>
            <a:r>
              <a:rPr lang="en-US" altLang="en-US" sz="2800" b="1" dirty="0" smtClean="0">
                <a:effectLst>
                  <a:glow rad="101600">
                    <a:srgbClr val="996600">
                      <a:alpha val="60000"/>
                    </a:srgbClr>
                  </a:glow>
                  <a:outerShdw blurRad="38100" dist="38100" dir="2700000" algn="tl">
                    <a:srgbClr val="000000"/>
                  </a:outerShdw>
                </a:effectLst>
                <a:latin typeface="Arial Black" panose="020B0A04020102020204" pitchFamily="34" charset="0"/>
              </a:rPr>
              <a:t>            “</a:t>
            </a:r>
            <a:r>
              <a:rPr lang="en-US" altLang="en-US" sz="2800" b="1" dirty="0">
                <a:effectLst>
                  <a:glow rad="101600">
                    <a:srgbClr val="996600">
                      <a:alpha val="60000"/>
                    </a:srgbClr>
                  </a:glow>
                  <a:outerShdw blurRad="38100" dist="38100" dir="2700000" algn="tl">
                    <a:srgbClr val="000000"/>
                  </a:outerShdw>
                </a:effectLst>
                <a:latin typeface="Arial Black" panose="020B0A04020102020204" pitchFamily="34" charset="0"/>
              </a:rPr>
              <a:t>worship in spirit and truth”?</a:t>
            </a:r>
            <a:r>
              <a:rPr lang="en-US" altLang="en-US" sz="2800" b="1" dirty="0">
                <a:effectLst>
                  <a:glow rad="101600">
                    <a:srgbClr val="996600">
                      <a:alpha val="60000"/>
                    </a:srgbClr>
                  </a:glow>
                  <a:outerShdw blurRad="38100" dist="38100" dir="2700000" algn="tl">
                    <a:srgbClr val="FFFFFF"/>
                  </a:outerShdw>
                </a:effectLst>
                <a:latin typeface="Arial Black" panose="020B0A04020102020204" pitchFamily="34" charset="0"/>
              </a:rPr>
              <a:t> </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2000" fill="hold"/>
                                        <p:tgtEl>
                                          <p:spTgt spid="3074"/>
                                        </p:tgtEl>
                                        <p:attrNameLst>
                                          <p:attrName>ppt_w</p:attrName>
                                        </p:attrNameLst>
                                      </p:cBhvr>
                                      <p:tavLst>
                                        <p:tav tm="0">
                                          <p:val>
                                            <p:strVal val="#ppt_w*2.5"/>
                                          </p:val>
                                        </p:tav>
                                        <p:tav tm="100000">
                                          <p:val>
                                            <p:strVal val="#ppt_w"/>
                                          </p:val>
                                        </p:tav>
                                      </p:tavLst>
                                    </p:anim>
                                    <p:anim calcmode="lin" valueType="num">
                                      <p:cBhvr>
                                        <p:cTn id="8" dur="2000" fill="hold"/>
                                        <p:tgtEl>
                                          <p:spTgt spid="3074"/>
                                        </p:tgtEl>
                                        <p:attrNameLst>
                                          <p:attrName>ppt_h</p:attrName>
                                        </p:attrNameLst>
                                      </p:cBhvr>
                                      <p:tavLst>
                                        <p:tav tm="0">
                                          <p:val>
                                            <p:strVal val="#ppt_h"/>
                                          </p:val>
                                        </p:tav>
                                        <p:tav tm="100000">
                                          <p:val>
                                            <p:strVal val="#ppt_h"/>
                                          </p:val>
                                        </p:tav>
                                      </p:tavLst>
                                    </p:anim>
                                    <p:anim calcmode="lin" valueType="num">
                                      <p:cBhvr>
                                        <p:cTn id="9" dur="2000" fill="hold"/>
                                        <p:tgtEl>
                                          <p:spTgt spid="3074"/>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3074"/>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307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075">
                                            <p:txEl>
                                              <p:pRg st="0" end="0"/>
                                            </p:txEl>
                                          </p:spTgt>
                                        </p:tgtEl>
                                        <p:attrNameLst>
                                          <p:attrName>style.visibility</p:attrName>
                                        </p:attrNameLst>
                                      </p:cBhvr>
                                      <p:to>
                                        <p:strVal val="visible"/>
                                      </p:to>
                                    </p:set>
                                    <p:animEffect transition="in" filter="wipe(left)">
                                      <p:cBhvr>
                                        <p:cTn id="16" dur="500"/>
                                        <p:tgtEl>
                                          <p:spTgt spid="307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075">
                                            <p:txEl>
                                              <p:pRg st="1" end="1"/>
                                            </p:txEl>
                                          </p:spTgt>
                                        </p:tgtEl>
                                        <p:attrNameLst>
                                          <p:attrName>style.visibility</p:attrName>
                                        </p:attrNameLst>
                                      </p:cBhvr>
                                      <p:to>
                                        <p:strVal val="visible"/>
                                      </p:to>
                                    </p:set>
                                    <p:animEffect transition="in" filter="wipe(left)">
                                      <p:cBhvr>
                                        <p:cTn id="21" dur="500"/>
                                        <p:tgtEl>
                                          <p:spTgt spid="307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075">
                                            <p:txEl>
                                              <p:pRg st="3" end="3"/>
                                            </p:txEl>
                                          </p:spTgt>
                                        </p:tgtEl>
                                        <p:attrNameLst>
                                          <p:attrName>style.visibility</p:attrName>
                                        </p:attrNameLst>
                                      </p:cBhvr>
                                      <p:to>
                                        <p:strVal val="visible"/>
                                      </p:to>
                                    </p:set>
                                    <p:animEffect transition="in" filter="wipe(left)">
                                      <p:cBhvr>
                                        <p:cTn id="26"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52400" y="1295400"/>
            <a:ext cx="8839200" cy="4525963"/>
          </a:xfrm>
        </p:spPr>
        <p:txBody>
          <a:bodyPr/>
          <a:lstStyle/>
          <a:p>
            <a:pPr marL="0" indent="0">
              <a:buFontTx/>
              <a:buNone/>
            </a:pPr>
            <a:r>
              <a:rPr lang="en-US" altLang="en-US" b="1" dirty="0">
                <a:latin typeface="Arial" panose="020B0604020202020204" pitchFamily="34" charset="0"/>
                <a:cs typeface="Arial" panose="020B0604020202020204" pitchFamily="34" charset="0"/>
              </a:rPr>
              <a:t>Surely, it means to worship with sincerity of heart and in strict accordance with the revealed will of God</a:t>
            </a:r>
            <a:r>
              <a:rPr lang="en-US" altLang="en-US" b="1" dirty="0" smtClean="0">
                <a:latin typeface="Arial" panose="020B0604020202020204" pitchFamily="34" charset="0"/>
                <a:cs typeface="Arial" panose="020B0604020202020204" pitchFamily="34" charset="0"/>
              </a:rPr>
              <a:t>.</a:t>
            </a:r>
          </a:p>
          <a:p>
            <a:pPr marL="0" indent="0">
              <a:buFontTx/>
              <a:buNone/>
            </a:pPr>
            <a:endParaRPr lang="en-US" altLang="en-US" sz="1800" b="1" dirty="0">
              <a:latin typeface="Oldstyle" pitchFamily="2" charset="0"/>
            </a:endParaRPr>
          </a:p>
          <a:p>
            <a:pPr marL="0" indent="0">
              <a:buFontTx/>
              <a:buNone/>
            </a:pPr>
            <a:r>
              <a:rPr lang="en-US" altLang="en-US" sz="2800" b="1" dirty="0"/>
              <a:t>Joshua had </a:t>
            </a:r>
            <a:r>
              <a:rPr lang="en-US" altLang="en-US" sz="2800" b="1" dirty="0" err="1"/>
              <a:t>said</a:t>
            </a:r>
            <a:r>
              <a:rPr lang="en-US" altLang="en-US" sz="2800" b="1" dirty="0" err="1" smtClean="0"/>
              <a:t>,</a:t>
            </a:r>
            <a:r>
              <a:rPr lang="en-US" altLang="en-US" b="1" i="1" dirty="0" err="1" smtClean="0">
                <a:latin typeface="Times New Roman" panose="02020603050405020304" pitchFamily="18" charset="0"/>
                <a:cs typeface="Times New Roman" panose="02020603050405020304" pitchFamily="18" charset="0"/>
              </a:rPr>
              <a:t>“Now</a:t>
            </a:r>
            <a:r>
              <a:rPr lang="en-US" altLang="en-US" b="1" i="1" dirty="0" smtClean="0">
                <a:latin typeface="Times New Roman" panose="02020603050405020304" pitchFamily="18" charset="0"/>
                <a:cs typeface="Times New Roman" panose="02020603050405020304" pitchFamily="18" charset="0"/>
              </a:rPr>
              <a:t> </a:t>
            </a:r>
            <a:r>
              <a:rPr lang="en-US" altLang="en-US" b="1" i="1" dirty="0">
                <a:latin typeface="Times New Roman" panose="02020603050405020304" pitchFamily="18" charset="0"/>
                <a:cs typeface="Times New Roman" panose="02020603050405020304" pitchFamily="18" charset="0"/>
              </a:rPr>
              <a:t>therefore, fear </a:t>
            </a:r>
            <a:r>
              <a:rPr lang="en-US" altLang="en-US" b="1" i="1" dirty="0" smtClean="0">
                <a:latin typeface="Times New Roman" panose="02020603050405020304" pitchFamily="18" charset="0"/>
                <a:cs typeface="Times New Roman" panose="02020603050405020304" pitchFamily="18" charset="0"/>
              </a:rPr>
              <a:t>the         </a:t>
            </a:r>
            <a:r>
              <a:rPr lang="en-US" altLang="en-US" b="1" i="1" dirty="0">
                <a:latin typeface="Times New Roman" panose="02020603050405020304" pitchFamily="18" charset="0"/>
                <a:cs typeface="Times New Roman" panose="02020603050405020304" pitchFamily="18" charset="0"/>
              </a:rPr>
              <a:t>Lord, serve </a:t>
            </a:r>
            <a:r>
              <a:rPr lang="en-US" altLang="en-US" b="1" i="1" dirty="0" smtClean="0">
                <a:latin typeface="Times New Roman" panose="02020603050405020304" pitchFamily="18" charset="0"/>
                <a:cs typeface="Times New Roman" panose="02020603050405020304" pitchFamily="18" charset="0"/>
              </a:rPr>
              <a:t>Him in </a:t>
            </a:r>
            <a:r>
              <a:rPr lang="en-US" altLang="en-US" b="1" i="1" dirty="0">
                <a:latin typeface="Times New Roman" panose="02020603050405020304" pitchFamily="18" charset="0"/>
                <a:cs typeface="Times New Roman" panose="02020603050405020304" pitchFamily="18" charset="0"/>
              </a:rPr>
              <a:t>sincerity and in truth, </a:t>
            </a:r>
            <a:r>
              <a:rPr lang="en-US" altLang="en-US" b="1" i="1" dirty="0" smtClean="0">
                <a:latin typeface="Times New Roman" panose="02020603050405020304" pitchFamily="18" charset="0"/>
                <a:cs typeface="Times New Roman" panose="02020603050405020304" pitchFamily="18" charset="0"/>
              </a:rPr>
              <a:t>           and </a:t>
            </a:r>
            <a:r>
              <a:rPr lang="en-US" altLang="en-US" b="1" i="1" dirty="0">
                <a:latin typeface="Times New Roman" panose="02020603050405020304" pitchFamily="18" charset="0"/>
                <a:cs typeface="Times New Roman" panose="02020603050405020304" pitchFamily="18" charset="0"/>
              </a:rPr>
              <a:t>put </a:t>
            </a:r>
            <a:r>
              <a:rPr lang="en-US" altLang="en-US" b="1" i="1" dirty="0" smtClean="0">
                <a:latin typeface="Times New Roman" panose="02020603050405020304" pitchFamily="18" charset="0"/>
                <a:cs typeface="Times New Roman" panose="02020603050405020304" pitchFamily="18" charset="0"/>
              </a:rPr>
              <a:t>away the </a:t>
            </a:r>
            <a:r>
              <a:rPr lang="en-US" altLang="en-US" b="1" i="1" dirty="0">
                <a:latin typeface="Times New Roman" panose="02020603050405020304" pitchFamily="18" charset="0"/>
                <a:cs typeface="Times New Roman" panose="02020603050405020304" pitchFamily="18" charset="0"/>
              </a:rPr>
              <a:t>gods which your fathers </a:t>
            </a:r>
            <a:r>
              <a:rPr lang="en-US" altLang="en-US" b="1" i="1" dirty="0" smtClean="0">
                <a:latin typeface="Times New Roman" panose="02020603050405020304" pitchFamily="18" charset="0"/>
                <a:cs typeface="Times New Roman" panose="02020603050405020304" pitchFamily="18" charset="0"/>
              </a:rPr>
              <a:t>                            served </a:t>
            </a:r>
            <a:r>
              <a:rPr lang="en-US" altLang="en-US" b="1" i="1" dirty="0">
                <a:latin typeface="Times New Roman" panose="02020603050405020304" pitchFamily="18" charset="0"/>
                <a:cs typeface="Times New Roman" panose="02020603050405020304" pitchFamily="18" charset="0"/>
              </a:rPr>
              <a:t>on the other side of </a:t>
            </a:r>
            <a:r>
              <a:rPr lang="en-US" altLang="en-US" b="1" i="1" dirty="0" smtClean="0">
                <a:latin typeface="Times New Roman" panose="02020603050405020304" pitchFamily="18" charset="0"/>
                <a:cs typeface="Times New Roman" panose="02020603050405020304" pitchFamily="18" charset="0"/>
              </a:rPr>
              <a:t>the                           River </a:t>
            </a:r>
            <a:r>
              <a:rPr lang="en-US" altLang="en-US" b="1" i="1" dirty="0">
                <a:latin typeface="Times New Roman" panose="02020603050405020304" pitchFamily="18" charset="0"/>
                <a:cs typeface="Times New Roman" panose="02020603050405020304" pitchFamily="18" charset="0"/>
              </a:rPr>
              <a:t>and in Egypt. </a:t>
            </a:r>
            <a:r>
              <a:rPr lang="en-US" altLang="en-US" b="1" i="1" dirty="0" smtClean="0">
                <a:latin typeface="Times New Roman" panose="02020603050405020304" pitchFamily="18" charset="0"/>
                <a:cs typeface="Times New Roman" panose="02020603050405020304" pitchFamily="18" charset="0"/>
              </a:rPr>
              <a:t>Serve </a:t>
            </a:r>
            <a:r>
              <a:rPr lang="en-US" altLang="en-US" b="1" i="1" dirty="0">
                <a:latin typeface="Times New Roman" panose="02020603050405020304" pitchFamily="18" charset="0"/>
                <a:cs typeface="Times New Roman" panose="02020603050405020304" pitchFamily="18" charset="0"/>
              </a:rPr>
              <a:t>the </a:t>
            </a:r>
            <a:r>
              <a:rPr lang="en-US" altLang="en-US" b="1" i="1" dirty="0" smtClean="0">
                <a:latin typeface="Times New Roman" panose="02020603050405020304" pitchFamily="18" charset="0"/>
                <a:cs typeface="Times New Roman" panose="02020603050405020304" pitchFamily="18" charset="0"/>
              </a:rPr>
              <a:t>                         Lord!” </a:t>
            </a:r>
            <a:r>
              <a:rPr lang="en-US" altLang="en-US" sz="2800" b="1" dirty="0">
                <a:latin typeface="Papyrus" panose="03070502060502030205" pitchFamily="66" charset="0"/>
              </a:rPr>
              <a:t>(Josh. 24:14). </a:t>
            </a: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28600" y="1143000"/>
            <a:ext cx="8458200" cy="4525963"/>
          </a:xfrm>
        </p:spPr>
        <p:txBody>
          <a:bodyPr/>
          <a:lstStyle/>
          <a:p>
            <a:pPr marL="0" indent="0">
              <a:buFontTx/>
              <a:buNone/>
            </a:pPr>
            <a:r>
              <a:rPr lang="en-US" altLang="en-US" b="1" dirty="0"/>
              <a:t>Jesus had condemned the Pharisees on both counts.</a:t>
            </a:r>
          </a:p>
          <a:p>
            <a:pPr marL="0" indent="0">
              <a:spcBef>
                <a:spcPct val="50000"/>
              </a:spcBef>
              <a:buFontTx/>
              <a:buNone/>
            </a:pPr>
            <a:r>
              <a:rPr lang="en-US" altLang="en-US" b="1" i="1" dirty="0">
                <a:latin typeface="Times New Roman" panose="02020603050405020304" pitchFamily="18" charset="0"/>
                <a:cs typeface="Times New Roman" panose="02020603050405020304" pitchFamily="18" charset="0"/>
              </a:rPr>
              <a:t>"Hypocrites! Well did Isaiah prophesy </a:t>
            </a:r>
            <a:r>
              <a:rPr lang="en-US" altLang="en-US" b="1" i="1" dirty="0" smtClean="0">
                <a:latin typeface="Times New Roman" panose="02020603050405020304" pitchFamily="18" charset="0"/>
                <a:cs typeface="Times New Roman" panose="02020603050405020304" pitchFamily="18" charset="0"/>
              </a:rPr>
              <a:t>        about </a:t>
            </a:r>
            <a:r>
              <a:rPr lang="en-US" altLang="en-US" b="1" i="1" dirty="0">
                <a:latin typeface="Times New Roman" panose="02020603050405020304" pitchFamily="18" charset="0"/>
                <a:cs typeface="Times New Roman" panose="02020603050405020304" pitchFamily="18" charset="0"/>
              </a:rPr>
              <a:t>you, saying: 'These people draw </a:t>
            </a:r>
            <a:r>
              <a:rPr lang="en-US" altLang="en-US" b="1" i="1" dirty="0" smtClean="0">
                <a:latin typeface="Times New Roman" panose="02020603050405020304" pitchFamily="18" charset="0"/>
                <a:cs typeface="Times New Roman" panose="02020603050405020304" pitchFamily="18" charset="0"/>
              </a:rPr>
              <a:t>          near </a:t>
            </a:r>
            <a:r>
              <a:rPr lang="en-US" altLang="en-US" b="1" i="1" dirty="0">
                <a:latin typeface="Times New Roman" panose="02020603050405020304" pitchFamily="18" charset="0"/>
                <a:cs typeface="Times New Roman" panose="02020603050405020304" pitchFamily="18" charset="0"/>
              </a:rPr>
              <a:t>to Me with their mouth, And honor </a:t>
            </a:r>
            <a:r>
              <a:rPr lang="en-US" altLang="en-US" b="1" i="1" dirty="0" smtClean="0">
                <a:latin typeface="Times New Roman" panose="02020603050405020304" pitchFamily="18" charset="0"/>
                <a:cs typeface="Times New Roman" panose="02020603050405020304" pitchFamily="18" charset="0"/>
              </a:rPr>
              <a:t>         Me </a:t>
            </a:r>
            <a:r>
              <a:rPr lang="en-US" altLang="en-US" b="1" i="1" dirty="0">
                <a:latin typeface="Times New Roman" panose="02020603050405020304" pitchFamily="18" charset="0"/>
                <a:cs typeface="Times New Roman" panose="02020603050405020304" pitchFamily="18" charset="0"/>
              </a:rPr>
              <a:t>with their lips, But their heart is far </a:t>
            </a:r>
            <a:r>
              <a:rPr lang="en-US" altLang="en-US" b="1" i="1" dirty="0" smtClean="0">
                <a:latin typeface="Times New Roman" panose="02020603050405020304" pitchFamily="18" charset="0"/>
                <a:cs typeface="Times New Roman" panose="02020603050405020304" pitchFamily="18" charset="0"/>
              </a:rPr>
              <a:t>        from </a:t>
            </a:r>
            <a:r>
              <a:rPr lang="en-US" altLang="en-US" b="1" i="1" dirty="0">
                <a:latin typeface="Times New Roman" panose="02020603050405020304" pitchFamily="18" charset="0"/>
                <a:cs typeface="Times New Roman" panose="02020603050405020304" pitchFamily="18" charset="0"/>
              </a:rPr>
              <a:t>Me. And in vain they worship Me, </a:t>
            </a:r>
            <a:r>
              <a:rPr lang="en-US" altLang="en-US" b="1" i="1" dirty="0" smtClean="0">
                <a:latin typeface="Times New Roman" panose="02020603050405020304" pitchFamily="18" charset="0"/>
                <a:cs typeface="Times New Roman" panose="02020603050405020304" pitchFamily="18" charset="0"/>
              </a:rPr>
              <a:t>     Teaching </a:t>
            </a:r>
            <a:r>
              <a:rPr lang="en-US" altLang="en-US" b="1" i="1" dirty="0">
                <a:latin typeface="Times New Roman" panose="02020603050405020304" pitchFamily="18" charset="0"/>
                <a:cs typeface="Times New Roman" panose="02020603050405020304" pitchFamily="18" charset="0"/>
              </a:rPr>
              <a:t>as doctrines the </a:t>
            </a:r>
            <a:r>
              <a:rPr lang="en-US" altLang="en-US" b="1" i="1" dirty="0" smtClean="0">
                <a:latin typeface="Times New Roman" panose="02020603050405020304" pitchFamily="18" charset="0"/>
                <a:cs typeface="Times New Roman" panose="02020603050405020304" pitchFamily="18" charset="0"/>
              </a:rPr>
              <a:t>             commandments </a:t>
            </a:r>
            <a:r>
              <a:rPr lang="en-US" altLang="en-US" b="1" i="1" dirty="0">
                <a:latin typeface="Times New Roman" panose="02020603050405020304" pitchFamily="18" charset="0"/>
                <a:cs typeface="Times New Roman" panose="02020603050405020304" pitchFamily="18" charset="0"/>
              </a:rPr>
              <a:t>of men</a:t>
            </a:r>
            <a:r>
              <a:rPr lang="en-US" altLang="en-US" b="1" i="1" dirty="0" smtClean="0">
                <a:latin typeface="Times New Roman" panose="02020603050405020304" pitchFamily="18" charset="0"/>
                <a:cs typeface="Times New Roman" panose="02020603050405020304" pitchFamily="18" charset="0"/>
              </a:rPr>
              <a:t>.‘” </a:t>
            </a:r>
            <a:r>
              <a:rPr lang="en-US" altLang="en-US" sz="2000" b="1" i="1" dirty="0" smtClean="0">
                <a:latin typeface="Times New Roman" panose="02020603050405020304" pitchFamily="18" charset="0"/>
                <a:cs typeface="Times New Roman" panose="02020603050405020304" pitchFamily="18" charset="0"/>
              </a:rPr>
              <a:t> </a:t>
            </a:r>
            <a:r>
              <a:rPr lang="en-US" altLang="en-US" sz="2000" b="1" dirty="0">
                <a:latin typeface="Papyrus" panose="03070502060502030205" pitchFamily="66" charset="0"/>
              </a:rPr>
              <a:t>(Matt. 15:7-9</a:t>
            </a:r>
            <a:r>
              <a:rPr lang="en-US" altLang="en-US" sz="2000" b="1" dirty="0" smtClean="0">
                <a:latin typeface="Papyrus" panose="03070502060502030205" pitchFamily="66" charset="0"/>
              </a:rPr>
              <a:t>)</a:t>
            </a:r>
            <a:endParaRPr lang="en-US" altLang="en-US" sz="2000" b="1" dirty="0">
              <a:latin typeface="Papyrus" panose="03070502060502030205" pitchFamily="66" charset="0"/>
            </a:endParaRPr>
          </a:p>
          <a:p>
            <a:pPr marL="0" indent="0" algn="ctr">
              <a:spcBef>
                <a:spcPct val="50000"/>
              </a:spcBef>
              <a:buFontTx/>
              <a:buNone/>
            </a:pPr>
            <a:r>
              <a:rPr lang="en-US" altLang="en-US" sz="2800" b="1" dirty="0">
                <a:effectLst>
                  <a:glow rad="101600">
                    <a:srgbClr val="996600">
                      <a:alpha val="60000"/>
                    </a:srgbClr>
                  </a:glow>
                  <a:outerShdw blurRad="38100" dist="38100" dir="2700000" algn="tl">
                    <a:srgbClr val="000000"/>
                  </a:outerShdw>
                </a:effectLst>
                <a:latin typeface="Arial Black" panose="020B0A04020102020204" pitchFamily="34" charset="0"/>
              </a:rPr>
              <a:t>They were not worshiping in either spirit or truth!</a:t>
            </a:r>
          </a:p>
        </p:txBody>
      </p:sp>
      <p:sp>
        <p:nvSpPr>
          <p:cNvPr id="7" name="Rectangle 2"/>
          <p:cNvSpPr>
            <a:spLocks noGrp="1" noChangeArrowheads="1"/>
          </p:cNvSpPr>
          <p:nvPr>
            <p:ph type="title"/>
          </p:nvPr>
        </p:nvSpPr>
        <p:spPr>
          <a:xfrm>
            <a:off x="0" y="0"/>
            <a:ext cx="9144000" cy="1143000"/>
          </a:xfrm>
        </p:spPr>
        <p:txBody>
          <a:bodyPr/>
          <a:lstStyle/>
          <a:p>
            <a:r>
              <a:rPr lang="en-US" altLang="en-US" sz="4800" b="1" dirty="0">
                <a:effectLst>
                  <a:glow rad="101600">
                    <a:srgbClr val="996600">
                      <a:alpha val="60000"/>
                    </a:srgbClr>
                  </a:glow>
                </a:effectLst>
                <a:latin typeface="Acclaim" pitchFamily="2" charset="0"/>
              </a:rPr>
              <a:t>Introduction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additive="base">
                                        <p:cTn id="7"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57200" y="1600200"/>
            <a:ext cx="6629400" cy="4525963"/>
          </a:xfrm>
        </p:spPr>
        <p:txBody>
          <a:bodyPr/>
          <a:lstStyle/>
          <a:p>
            <a:pPr marL="0" indent="0">
              <a:buFontTx/>
              <a:buNone/>
            </a:pPr>
            <a:r>
              <a:rPr lang="en-US" altLang="en-US" sz="3600" b="1" dirty="0">
                <a:latin typeface="Arial" panose="020B0604020202020204" pitchFamily="34" charset="0"/>
                <a:cs typeface="Arial" panose="020B0604020202020204" pitchFamily="34" charset="0"/>
              </a:rPr>
              <a:t>In view of this twofold condemnation and the explicit statement by Jesus, can anyone living today afford to be wrong in this matter? </a:t>
            </a:r>
            <a:endParaRPr lang="en-US" altLang="en-US" sz="3600" b="1" dirty="0" smtClean="0">
              <a:latin typeface="Arial" panose="020B0604020202020204" pitchFamily="34" charset="0"/>
              <a:cs typeface="Arial" panose="020B0604020202020204" pitchFamily="34" charset="0"/>
            </a:endParaRPr>
          </a:p>
          <a:p>
            <a:pPr marL="0" indent="0">
              <a:buFontTx/>
              <a:buNone/>
            </a:pPr>
            <a:endParaRPr lang="en-US" altLang="en-US" sz="3600" b="1" dirty="0">
              <a:latin typeface="Arial" panose="020B0604020202020204" pitchFamily="34" charset="0"/>
              <a:cs typeface="Arial" panose="020B0604020202020204" pitchFamily="34" charset="0"/>
            </a:endParaRPr>
          </a:p>
          <a:p>
            <a:pPr marL="0" indent="0">
              <a:spcBef>
                <a:spcPct val="50000"/>
              </a:spcBef>
              <a:buFontTx/>
              <a:buNone/>
            </a:pPr>
            <a:r>
              <a:rPr lang="en-US" altLang="en-US" sz="3600" b="1" dirty="0">
                <a:effectLst>
                  <a:glow rad="101600">
                    <a:srgbClr val="996600">
                      <a:alpha val="60000"/>
                    </a:srgbClr>
                  </a:glow>
                  <a:outerShdw blurRad="38100" dist="38100" dir="2700000" algn="tl">
                    <a:srgbClr val="000000"/>
                  </a:outerShdw>
                </a:effectLst>
                <a:latin typeface="Arial Black" panose="020B0A04020102020204" pitchFamily="34" charset="0"/>
              </a:rPr>
              <a:t>Surely no one can!</a:t>
            </a:r>
          </a:p>
        </p:txBody>
      </p:sp>
      <p:sp>
        <p:nvSpPr>
          <p:cNvPr id="7" name="Rectangle 2"/>
          <p:cNvSpPr>
            <a:spLocks noGrp="1" noChangeArrowheads="1"/>
          </p:cNvSpPr>
          <p:nvPr>
            <p:ph type="title"/>
          </p:nvPr>
        </p:nvSpPr>
        <p:spPr>
          <a:xfrm>
            <a:off x="0" y="0"/>
            <a:ext cx="9144000" cy="1143000"/>
          </a:xfrm>
        </p:spPr>
        <p:txBody>
          <a:bodyPr/>
          <a:lstStyle/>
          <a:p>
            <a:r>
              <a:rPr lang="en-US" altLang="en-US" sz="4800" b="1" dirty="0">
                <a:effectLst>
                  <a:glow rad="101600">
                    <a:srgbClr val="996600">
                      <a:alpha val="60000"/>
                    </a:srgbClr>
                  </a:glow>
                </a:effectLst>
                <a:latin typeface="Acclaim" pitchFamily="2" charset="0"/>
              </a:rPr>
              <a:t>Introduction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 calcmode="lin" valueType="num">
                                      <p:cBhvr>
                                        <p:cTn id="7" dur="500" fill="hold"/>
                                        <p:tgtEl>
                                          <p:spTgt spid="1536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536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shadeToTitle="1">
        <a:solidFill>
          <a:srgbClr val="CC9900">
            <a:alpha val="28000"/>
          </a:srgbClr>
        </a:solidFill>
        <a:effectLst/>
      </p:bgPr>
    </p:bg>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52400" y="1219200"/>
            <a:ext cx="8839200" cy="4906963"/>
          </a:xfrm>
        </p:spPr>
        <p:txBody>
          <a:bodyPr/>
          <a:lstStyle/>
          <a:p>
            <a:pPr marL="0" indent="0">
              <a:buFontTx/>
              <a:buNone/>
            </a:pPr>
            <a:r>
              <a:rPr lang="en-US" altLang="en-US" b="1" dirty="0"/>
              <a:t>The apostles and other early Christians engaged in five acts of collective worship: </a:t>
            </a:r>
          </a:p>
          <a:p>
            <a:pPr marL="0" indent="0">
              <a:buFontTx/>
              <a:buNone/>
            </a:pPr>
            <a:r>
              <a:rPr lang="en-US" altLang="en-US" b="1" dirty="0"/>
              <a:t>(1) Studying God’s word</a:t>
            </a:r>
          </a:p>
          <a:p>
            <a:pPr marL="0" indent="0">
              <a:spcBef>
                <a:spcPct val="10000"/>
              </a:spcBef>
              <a:buFontTx/>
              <a:buNone/>
            </a:pPr>
            <a:r>
              <a:rPr lang="en-US" altLang="en-US" b="1" dirty="0"/>
              <a:t>(2) Eating the Lord’s Supper</a:t>
            </a:r>
          </a:p>
          <a:p>
            <a:pPr marL="0" indent="0">
              <a:spcBef>
                <a:spcPct val="10000"/>
              </a:spcBef>
              <a:buFontTx/>
              <a:buNone/>
            </a:pPr>
            <a:r>
              <a:rPr lang="en-US" altLang="en-US" b="1" dirty="0"/>
              <a:t>(3) Praying to God</a:t>
            </a:r>
          </a:p>
          <a:p>
            <a:pPr marL="0" indent="0">
              <a:spcBef>
                <a:spcPct val="10000"/>
              </a:spcBef>
              <a:buFontTx/>
              <a:buNone/>
            </a:pPr>
            <a:r>
              <a:rPr lang="en-US" altLang="en-US" b="1" dirty="0"/>
              <a:t>(4) Singing</a:t>
            </a:r>
          </a:p>
          <a:p>
            <a:pPr marL="0" indent="0">
              <a:spcBef>
                <a:spcPct val="10000"/>
              </a:spcBef>
              <a:buFontTx/>
              <a:buNone/>
            </a:pPr>
            <a:r>
              <a:rPr lang="en-US" altLang="en-US" b="1" dirty="0"/>
              <a:t>(5) Giving </a:t>
            </a:r>
          </a:p>
          <a:p>
            <a:pPr marL="0" indent="0" algn="ctr">
              <a:spcBef>
                <a:spcPct val="50000"/>
              </a:spcBef>
              <a:buFontTx/>
              <a:buNone/>
            </a:pPr>
            <a:r>
              <a:rPr lang="en-US" altLang="en-US" sz="4400" b="1" dirty="0" smtClean="0">
                <a:effectLst>
                  <a:glow rad="101600">
                    <a:srgbClr val="996600">
                      <a:alpha val="60000"/>
                    </a:srgbClr>
                  </a:glow>
                  <a:outerShdw blurRad="38100" dist="38100" dir="2700000" algn="tl">
                    <a:srgbClr val="000000"/>
                  </a:outerShdw>
                </a:effectLst>
                <a:latin typeface="Arial Black" panose="020B0A04020102020204" pitchFamily="34" charset="0"/>
              </a:rPr>
              <a:t>Let us examine the second one in this lesson.</a:t>
            </a:r>
            <a:endParaRPr lang="en-US" altLang="en-US" sz="4400" b="1" dirty="0">
              <a:effectLst>
                <a:glow rad="101600">
                  <a:srgbClr val="996600">
                    <a:alpha val="60000"/>
                  </a:srgbClr>
                </a:glow>
                <a:outerShdw blurRad="38100" dist="38100" dir="2700000" algn="tl">
                  <a:srgbClr val="000000"/>
                </a:outerShdw>
              </a:effectLst>
              <a:latin typeface="Arial Black" panose="020B0A04020102020204" pitchFamily="34" charset="0"/>
            </a:endParaRPr>
          </a:p>
        </p:txBody>
      </p:sp>
      <p:sp>
        <p:nvSpPr>
          <p:cNvPr id="7" name="Rectangle 2"/>
          <p:cNvSpPr>
            <a:spLocks noGrp="1" noChangeArrowheads="1"/>
          </p:cNvSpPr>
          <p:nvPr>
            <p:ph type="title"/>
          </p:nvPr>
        </p:nvSpPr>
        <p:spPr>
          <a:xfrm>
            <a:off x="0" y="0"/>
            <a:ext cx="9144000" cy="1143000"/>
          </a:xfrm>
        </p:spPr>
        <p:txBody>
          <a:bodyPr/>
          <a:lstStyle/>
          <a:p>
            <a:r>
              <a:rPr lang="en-US" altLang="en-US" sz="4800" b="1" dirty="0" smtClean="0">
                <a:effectLst>
                  <a:glow rad="101600">
                    <a:srgbClr val="996600">
                      <a:alpha val="60000"/>
                    </a:srgbClr>
                  </a:glow>
                </a:effectLst>
                <a:latin typeface="Acclaim" pitchFamily="2" charset="0"/>
              </a:rPr>
              <a:t>An examination of worship</a:t>
            </a:r>
            <a:endParaRPr lang="en-US" altLang="en-US" sz="4800" b="1" dirty="0">
              <a:effectLst>
                <a:glow rad="101600">
                  <a:srgbClr val="996600">
                    <a:alpha val="60000"/>
                  </a:srgbClr>
                </a:glow>
              </a:effectLst>
              <a:latin typeface="Acclaim"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wipe(left)">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wipe(left)">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wipe(left)">
                                      <p:cBhvr>
                                        <p:cTn id="17" dur="500"/>
                                        <p:tgtEl>
                                          <p:spTgt spid="16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wipe(left)">
                                      <p:cBhvr>
                                        <p:cTn id="22" dur="500"/>
                                        <p:tgtEl>
                                          <p:spTgt spid="163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wipe(left)">
                                      <p:cBhvr>
                                        <p:cTn id="27" dur="500"/>
                                        <p:tgtEl>
                                          <p:spTgt spid="1638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6387">
                                            <p:txEl>
                                              <p:pRg st="6" end="6"/>
                                            </p:txEl>
                                          </p:spTgt>
                                        </p:tgtEl>
                                        <p:attrNameLst>
                                          <p:attrName>style.visibility</p:attrName>
                                        </p:attrNameLst>
                                      </p:cBhvr>
                                      <p:to>
                                        <p:strVal val="visible"/>
                                      </p:to>
                                    </p:set>
                                    <p:anim calcmode="lin" valueType="num">
                                      <p:cBhvr additive="base">
                                        <p:cTn id="32"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133 - We Have Come Into His House - 1.2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shadeToTitle="1">
        <a:solidFill>
          <a:srgbClr val="CC9900">
            <a:alpha val="28000"/>
          </a:srgbClr>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04800" y="1600200"/>
            <a:ext cx="8686800" cy="4525963"/>
          </a:xfrm>
        </p:spPr>
        <p:txBody>
          <a:bodyPr/>
          <a:lstStyle/>
          <a:p>
            <a:pPr marL="0" indent="0">
              <a:buFontTx/>
              <a:buNone/>
            </a:pPr>
            <a:r>
              <a:rPr lang="en-US" altLang="en-US" sz="4400" b="1" dirty="0"/>
              <a:t>According to Matthew, Mark &amp; Luke, Jesus instituted the Lord‘s Supper on “</a:t>
            </a:r>
            <a:r>
              <a:rPr lang="en-US" altLang="en-US" sz="4400" b="1" i="1" dirty="0"/>
              <a:t>the first day of the Feast of Unleavened Bread</a:t>
            </a:r>
            <a:r>
              <a:rPr lang="en-US" altLang="en-US" sz="4400" b="1" dirty="0"/>
              <a:t>,” “</a:t>
            </a:r>
            <a:r>
              <a:rPr lang="en-US" altLang="en-US" sz="4400" b="1" i="1" dirty="0"/>
              <a:t>when they killed the Passover lamb</a:t>
            </a:r>
            <a:r>
              <a:rPr lang="en-US" altLang="en-US" sz="4400" b="1" dirty="0"/>
              <a:t>.”</a:t>
            </a:r>
          </a:p>
        </p:txBody>
      </p:sp>
      <p:sp>
        <p:nvSpPr>
          <p:cNvPr id="7" name="Rectangle 2"/>
          <p:cNvSpPr>
            <a:spLocks noGrp="1" noChangeArrowheads="1"/>
          </p:cNvSpPr>
          <p:nvPr>
            <p:ph type="title"/>
          </p:nvPr>
        </p:nvSpPr>
        <p:spPr>
          <a:xfrm>
            <a:off x="0" y="152400"/>
            <a:ext cx="9144000" cy="1143000"/>
          </a:xfrm>
        </p:spPr>
        <p:txBody>
          <a:bodyPr/>
          <a:lstStyle/>
          <a:p>
            <a:r>
              <a:rPr lang="en-US" altLang="en-US" sz="4800" b="1" dirty="0" smtClean="0">
                <a:effectLst>
                  <a:glow rad="101600">
                    <a:srgbClr val="996600">
                      <a:alpha val="60000"/>
                    </a:srgbClr>
                  </a:glow>
                </a:effectLst>
                <a:latin typeface="Acclaim" pitchFamily="2" charset="0"/>
              </a:rPr>
              <a:t>What are the proper elements?</a:t>
            </a:r>
            <a:endParaRPr lang="en-US" altLang="en-US" sz="4800" b="1" dirty="0">
              <a:effectLst>
                <a:glow rad="101600">
                  <a:srgbClr val="996600">
                    <a:alpha val="60000"/>
                  </a:srgbClr>
                </a:glow>
              </a:effectLst>
              <a:latin typeface="Acclaim" pitchFamily="2"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2.5"/>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 calcmode="lin" valueType="num">
                                      <p:cBhvr>
                                        <p:cTn id="9" dur="2000" fill="hold"/>
                                        <p:tgtEl>
                                          <p:spTgt spid="7"/>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7"/>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099">
                                            <p:txEl>
                                              <p:pRg st="0" end="0"/>
                                            </p:txEl>
                                          </p:spTgt>
                                        </p:tgtEl>
                                        <p:attrNameLst>
                                          <p:attrName>style.visibility</p:attrName>
                                        </p:attrNameLst>
                                      </p:cBhvr>
                                      <p:to>
                                        <p:strVal val="visible"/>
                                      </p:to>
                                    </p:set>
                                    <p:animEffect transition="in" filter="wipe(up)">
                                      <p:cBhvr>
                                        <p:cTn id="16"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shadeToTitle="1">
        <a:solidFill>
          <a:srgbClr val="CC9900">
            <a:alpha val="28000"/>
          </a:srgbClr>
        </a:solidFill>
        <a:effectLst/>
      </p:bgPr>
    </p:bg>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152400" y="1828800"/>
            <a:ext cx="8915400" cy="4525963"/>
          </a:xfrm>
        </p:spPr>
        <p:txBody>
          <a:bodyPr/>
          <a:lstStyle/>
          <a:p>
            <a:pPr marL="0" indent="0">
              <a:buFontTx/>
              <a:buNone/>
            </a:pPr>
            <a:r>
              <a:rPr lang="en-US" altLang="en-US" sz="4000" b="1" dirty="0" smtClean="0"/>
              <a:t>On </a:t>
            </a:r>
            <a:r>
              <a:rPr lang="en-US" altLang="en-US" sz="4000" b="1" dirty="0"/>
              <a:t>this day, after eating the Passover, </a:t>
            </a:r>
            <a:r>
              <a:rPr lang="en-US" altLang="en-US" sz="4000" b="1" dirty="0" smtClean="0"/>
              <a:t>Jesus </a:t>
            </a:r>
            <a:r>
              <a:rPr lang="en-US" altLang="en-US" sz="4000" b="1" i="1" dirty="0" smtClean="0"/>
              <a:t>“took </a:t>
            </a:r>
            <a:r>
              <a:rPr lang="en-US" altLang="en-US" sz="4000" b="1" i="1" dirty="0"/>
              <a:t>bread, gave thanks and broke it, and gave it to them, saying, </a:t>
            </a:r>
            <a:r>
              <a:rPr lang="en-US" altLang="en-US" sz="4000" b="1" i="1" dirty="0" smtClean="0"/>
              <a:t>‘This is My           body </a:t>
            </a:r>
            <a:r>
              <a:rPr lang="en-US" altLang="en-US" sz="4000" b="1" i="1" dirty="0"/>
              <a:t>which is given </a:t>
            </a:r>
            <a:r>
              <a:rPr lang="en-US" altLang="en-US" sz="4000" b="1" i="1" dirty="0" smtClean="0"/>
              <a:t>for               you</a:t>
            </a:r>
            <a:r>
              <a:rPr lang="en-US" altLang="en-US" sz="4000" b="1" i="1" dirty="0"/>
              <a:t>; do this in </a:t>
            </a:r>
            <a:r>
              <a:rPr lang="en-US" altLang="en-US" sz="4000" b="1" i="1" dirty="0" smtClean="0"/>
              <a:t>remembrance          </a:t>
            </a:r>
            <a:r>
              <a:rPr lang="en-US" altLang="en-US" sz="4000" b="1" i="1" dirty="0"/>
              <a:t>of Me." </a:t>
            </a:r>
            <a:endParaRPr lang="en-US" altLang="en-US" sz="4000" b="1" i="1" dirty="0" smtClean="0"/>
          </a:p>
          <a:p>
            <a:pPr marL="0" indent="0">
              <a:buFontTx/>
              <a:buNone/>
            </a:pPr>
            <a:r>
              <a:rPr lang="en-US" altLang="en-US" sz="2800" b="1" dirty="0" smtClean="0">
                <a:latin typeface="Papyrus" panose="03070502060502030205" pitchFamily="66" charset="0"/>
              </a:rPr>
              <a:t>(</a:t>
            </a:r>
            <a:r>
              <a:rPr lang="en-US" altLang="en-US" sz="2800" b="1" dirty="0">
                <a:latin typeface="Papyrus" panose="03070502060502030205" pitchFamily="66" charset="0"/>
              </a:rPr>
              <a:t>Luke 22:19)</a:t>
            </a:r>
          </a:p>
        </p:txBody>
      </p:sp>
      <p:sp>
        <p:nvSpPr>
          <p:cNvPr id="7" name="Rectangle 2"/>
          <p:cNvSpPr>
            <a:spLocks noGrp="1" noChangeArrowheads="1"/>
          </p:cNvSpPr>
          <p:nvPr>
            <p:ph type="title"/>
          </p:nvPr>
        </p:nvSpPr>
        <p:spPr>
          <a:xfrm>
            <a:off x="0" y="152400"/>
            <a:ext cx="9144000" cy="1143000"/>
          </a:xfrm>
          <a:noFill/>
        </p:spPr>
        <p:txBody>
          <a:bodyPr/>
          <a:lstStyle/>
          <a:p>
            <a:r>
              <a:rPr lang="en-US" altLang="en-US" sz="4800" b="1" dirty="0" smtClean="0">
                <a:effectLst>
                  <a:glow rad="101600">
                    <a:srgbClr val="996600">
                      <a:alpha val="60000"/>
                    </a:srgbClr>
                  </a:glow>
                </a:effectLst>
                <a:latin typeface="Acclaim" pitchFamily="2" charset="0"/>
              </a:rPr>
              <a:t>What are the proper elements?</a:t>
            </a:r>
            <a:endParaRPr lang="en-US" altLang="en-US" sz="4800" b="1" dirty="0">
              <a:effectLst>
                <a:glow rad="101600">
                  <a:srgbClr val="996600">
                    <a:alpha val="60000"/>
                  </a:srgbClr>
                </a:glow>
              </a:effectLst>
              <a:latin typeface="Acclaim"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90640" y="4800600"/>
            <a:ext cx="1853360" cy="2057400"/>
          </a:xfrm>
          <a:prstGeom prst="rect">
            <a:avLst/>
          </a:prstGeom>
        </p:spPr>
      </p:pic>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shadeToTitle="1">
        <a:solidFill>
          <a:srgbClr val="CC9900">
            <a:alpha val="28000"/>
          </a:srgbClr>
        </a:solidFill>
        <a:effectLst/>
      </p:bgPr>
    </p:bg>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52400" y="1798637"/>
            <a:ext cx="8991600" cy="4525963"/>
          </a:xfrm>
        </p:spPr>
        <p:txBody>
          <a:bodyPr/>
          <a:lstStyle/>
          <a:p>
            <a:pPr marL="0" indent="0">
              <a:buFontTx/>
              <a:buNone/>
            </a:pPr>
            <a:r>
              <a:rPr lang="en-US" altLang="en-US" sz="3500" b="1" dirty="0"/>
              <a:t>Afterward, Jesus </a:t>
            </a:r>
            <a:r>
              <a:rPr lang="en-US" altLang="en-US" sz="3500" b="1" dirty="0" smtClean="0"/>
              <a:t>took </a:t>
            </a:r>
            <a:r>
              <a:rPr lang="en-US" altLang="en-US" sz="3500" b="1" dirty="0"/>
              <a:t>the cup, and gave thanks, and gave it to them, saying, </a:t>
            </a:r>
            <a:r>
              <a:rPr lang="en-US" altLang="en-US" sz="3500" b="1" i="1" dirty="0"/>
              <a:t>"Drink from it, all of you. For this is My blood of the new covenant, which is shed for many for the remission of sins. But I say to you, I will not drink of this fruit of the vine from now on until that day when I drink it new with you in My Father’s kingdom." </a:t>
            </a:r>
            <a:r>
              <a:rPr lang="en-US" altLang="en-US" sz="3500" b="1" i="1" dirty="0" smtClean="0"/>
              <a:t>                         </a:t>
            </a:r>
            <a:r>
              <a:rPr lang="en-US" altLang="en-US" sz="2800" b="1" dirty="0" smtClean="0">
                <a:latin typeface="Papyrus" panose="03070502060502030205" pitchFamily="66" charset="0"/>
              </a:rPr>
              <a:t>(</a:t>
            </a:r>
            <a:r>
              <a:rPr lang="en-US" altLang="en-US" sz="2800" b="1" dirty="0">
                <a:latin typeface="Papyrus" panose="03070502060502030205" pitchFamily="66" charset="0"/>
              </a:rPr>
              <a:t>Matt. 26:27-29)</a:t>
            </a:r>
          </a:p>
        </p:txBody>
      </p:sp>
      <p:sp>
        <p:nvSpPr>
          <p:cNvPr id="7" name="Rectangle 2"/>
          <p:cNvSpPr>
            <a:spLocks noGrp="1" noChangeArrowheads="1"/>
          </p:cNvSpPr>
          <p:nvPr>
            <p:ph type="title"/>
          </p:nvPr>
        </p:nvSpPr>
        <p:spPr>
          <a:xfrm>
            <a:off x="0" y="152400"/>
            <a:ext cx="9144000" cy="1143000"/>
          </a:xfrm>
          <a:noFill/>
        </p:spPr>
        <p:txBody>
          <a:bodyPr/>
          <a:lstStyle/>
          <a:p>
            <a:r>
              <a:rPr lang="en-US" altLang="en-US" sz="4800" b="1" dirty="0" smtClean="0">
                <a:effectLst>
                  <a:glow rad="101600">
                    <a:srgbClr val="996600">
                      <a:alpha val="60000"/>
                    </a:srgbClr>
                  </a:glow>
                </a:effectLst>
                <a:latin typeface="Acclaim" pitchFamily="2" charset="0"/>
              </a:rPr>
              <a:t>What are the proper elements?</a:t>
            </a:r>
            <a:endParaRPr lang="en-US" altLang="en-US" sz="4800" b="1" dirty="0">
              <a:effectLst>
                <a:glow rad="101600">
                  <a:srgbClr val="996600">
                    <a:alpha val="60000"/>
                  </a:srgbClr>
                </a:glow>
              </a:effectLst>
              <a:latin typeface="Acclaim" pitchFamily="2" charset="0"/>
            </a:endParaRPr>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shadeToTitle="1">
        <a:solidFill>
          <a:srgbClr val="CC9900">
            <a:alpha val="28000"/>
          </a:srgbClr>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76200" y="1981200"/>
            <a:ext cx="9067800" cy="4144963"/>
          </a:xfrm>
        </p:spPr>
        <p:txBody>
          <a:bodyPr/>
          <a:lstStyle/>
          <a:p>
            <a:pPr marL="0" indent="0">
              <a:buFontTx/>
              <a:buNone/>
            </a:pPr>
            <a:r>
              <a:rPr lang="en-US" altLang="en-US" sz="2800" b="1" dirty="0"/>
              <a:t>Thayer says the word for “bread” refers to “food composed of flour mixed with water and baked; the Israelites made it in a form of an oblong or round cake, as thick as one’s thumb, and as large as a plate or platter … hence it was not cut, but broken</a:t>
            </a:r>
            <a:r>
              <a:rPr lang="en-US" altLang="en-US" sz="2800" b="1" dirty="0" smtClean="0"/>
              <a:t>.”</a:t>
            </a:r>
          </a:p>
          <a:p>
            <a:pPr marL="0" indent="0">
              <a:buFontTx/>
              <a:buNone/>
            </a:pPr>
            <a:endParaRPr lang="en-US" altLang="en-US" sz="1800" b="1" dirty="0"/>
          </a:p>
          <a:p>
            <a:pPr marL="0" indent="0">
              <a:buFontTx/>
              <a:buNone/>
            </a:pPr>
            <a:r>
              <a:rPr lang="en-US" altLang="en-US" sz="1800" b="1" dirty="0" smtClean="0"/>
              <a:t> </a:t>
            </a:r>
            <a:endParaRPr lang="en-US" altLang="en-US" sz="1800" b="1" dirty="0"/>
          </a:p>
          <a:p>
            <a:pPr marL="0" indent="0" algn="ctr">
              <a:spcBef>
                <a:spcPct val="50000"/>
              </a:spcBef>
              <a:buFontTx/>
              <a:buNone/>
            </a:pPr>
            <a:r>
              <a:rPr lang="en-US" altLang="en-US" sz="4000" b="1" dirty="0">
                <a:effectLst>
                  <a:glow rad="101600">
                    <a:srgbClr val="996600">
                      <a:alpha val="60000"/>
                    </a:srgbClr>
                  </a:glow>
                  <a:outerShdw blurRad="38100" dist="38100" dir="2700000" algn="tl">
                    <a:srgbClr val="000000"/>
                  </a:outerShdw>
                </a:effectLst>
                <a:latin typeface="Arial Black" panose="020B0A04020102020204" pitchFamily="34" charset="0"/>
              </a:rPr>
              <a:t>When used in the plural form, the word is translated “loaves.”</a:t>
            </a:r>
          </a:p>
        </p:txBody>
      </p:sp>
      <p:sp>
        <p:nvSpPr>
          <p:cNvPr id="7" name="Rectangle 2"/>
          <p:cNvSpPr>
            <a:spLocks noGrp="1" noChangeArrowheads="1"/>
          </p:cNvSpPr>
          <p:nvPr>
            <p:ph type="title"/>
          </p:nvPr>
        </p:nvSpPr>
        <p:spPr>
          <a:xfrm>
            <a:off x="0" y="152400"/>
            <a:ext cx="9144000" cy="1143000"/>
          </a:xfrm>
          <a:noFill/>
        </p:spPr>
        <p:txBody>
          <a:bodyPr/>
          <a:lstStyle/>
          <a:p>
            <a:r>
              <a:rPr lang="en-US" altLang="en-US" sz="4800" b="1" dirty="0" smtClean="0">
                <a:effectLst>
                  <a:glow rad="101600">
                    <a:srgbClr val="996600">
                      <a:alpha val="60000"/>
                    </a:srgbClr>
                  </a:glow>
                </a:effectLst>
                <a:latin typeface="Acclaim" pitchFamily="2" charset="0"/>
              </a:rPr>
              <a:t>What are the proper elements?</a:t>
            </a:r>
            <a:endParaRPr lang="en-US" altLang="en-US" sz="4800" b="1" dirty="0">
              <a:effectLst>
                <a:glow rad="101600">
                  <a:srgbClr val="996600">
                    <a:alpha val="60000"/>
                  </a:srgbClr>
                </a:glow>
              </a:effectLst>
              <a:latin typeface="Acclaim" pitchFamily="2"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 calcmode="lin" valueType="num">
                                      <p:cBhvr>
                                        <p:cTn id="7"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152400" y="24618"/>
            <a:ext cx="8991600" cy="4525963"/>
          </a:xfrm>
        </p:spPr>
        <p:txBody>
          <a:bodyPr/>
          <a:lstStyle/>
          <a:p>
            <a:pPr marL="0" indent="0">
              <a:buFontTx/>
              <a:buNone/>
            </a:pPr>
            <a:r>
              <a:rPr lang="en-US" altLang="en-US" sz="4000" b="1" dirty="0"/>
              <a:t>While we cannot tell from the word itself whether the bread </a:t>
            </a:r>
            <a:r>
              <a:rPr lang="en-US" altLang="en-US" sz="4000" b="1" dirty="0" smtClean="0"/>
              <a:t>     contained </a:t>
            </a:r>
            <a:r>
              <a:rPr lang="en-US" altLang="en-US" sz="4000" b="1" dirty="0"/>
              <a:t>leaven, which </a:t>
            </a:r>
            <a:r>
              <a:rPr lang="en-US" altLang="en-US" sz="4000" b="1" dirty="0" smtClean="0"/>
              <a:t>          would </a:t>
            </a:r>
            <a:r>
              <a:rPr lang="en-US" altLang="en-US" sz="4000" b="1" dirty="0"/>
              <a:t>cause the dough </a:t>
            </a:r>
            <a:r>
              <a:rPr lang="en-US" altLang="en-US" sz="4000" b="1" dirty="0" smtClean="0"/>
              <a:t>                   to </a:t>
            </a:r>
            <a:r>
              <a:rPr lang="en-US" altLang="en-US" sz="4000" b="1" dirty="0"/>
              <a:t>rise, the Law of Moses </a:t>
            </a:r>
            <a:r>
              <a:rPr lang="en-US" altLang="en-US" sz="4000" b="1" dirty="0" smtClean="0"/>
              <a:t>  prohibited </a:t>
            </a:r>
            <a:r>
              <a:rPr lang="en-US" altLang="en-US" sz="4000" b="1" dirty="0"/>
              <a:t>the very presence </a:t>
            </a:r>
            <a:r>
              <a:rPr lang="en-US" altLang="en-US" sz="4000" b="1" dirty="0" smtClean="0"/>
              <a:t>         of </a:t>
            </a:r>
            <a:r>
              <a:rPr lang="en-US" altLang="en-US" sz="4000" b="1" dirty="0"/>
              <a:t>leaven in the homes of the Jews during this time.</a:t>
            </a:r>
          </a:p>
        </p:txBody>
      </p:sp>
    </p:spTree>
  </p:cSld>
  <p:clrMapOvr>
    <a:masterClrMapping/>
  </p:clrMapOvr>
  <p:transition>
    <p:blinds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0"/>
            <a:ext cx="8229600" cy="4525963"/>
          </a:xfrm>
        </p:spPr>
        <p:txBody>
          <a:bodyPr/>
          <a:lstStyle/>
          <a:p>
            <a:pPr marL="0" indent="0">
              <a:buFontTx/>
              <a:buNone/>
            </a:pPr>
            <a:r>
              <a:rPr lang="en-US" altLang="en-US" sz="2800" b="1" i="1" dirty="0"/>
              <a:t>"You shall eat no leavened bread with it; seven days you shall eat unleavened bread </a:t>
            </a:r>
            <a:r>
              <a:rPr lang="en-US" altLang="en-US" sz="2800" b="1" i="1" dirty="0" smtClean="0"/>
              <a:t>           with </a:t>
            </a:r>
            <a:r>
              <a:rPr lang="en-US" altLang="en-US" sz="2800" b="1" i="1" dirty="0"/>
              <a:t>it, that is, the bread of affliction </a:t>
            </a:r>
            <a:r>
              <a:rPr lang="en-US" altLang="en-US" sz="2800" b="1" i="1" dirty="0" smtClean="0"/>
              <a:t>             (</a:t>
            </a:r>
            <a:r>
              <a:rPr lang="en-US" altLang="en-US" sz="2800" b="1" i="1" dirty="0"/>
              <a:t>for you came out of the land of Egypt in haste), that you may remember the </a:t>
            </a:r>
            <a:r>
              <a:rPr lang="en-US" altLang="en-US" sz="2800" b="1" i="1" dirty="0" smtClean="0"/>
              <a:t>               day </a:t>
            </a:r>
            <a:r>
              <a:rPr lang="en-US" altLang="en-US" sz="2800" b="1" i="1" dirty="0"/>
              <a:t>in which you came out of the </a:t>
            </a:r>
            <a:r>
              <a:rPr lang="en-US" altLang="en-US" sz="2800" b="1" i="1" dirty="0" smtClean="0"/>
              <a:t>land              </a:t>
            </a:r>
            <a:r>
              <a:rPr lang="en-US" altLang="en-US" sz="2800" b="1" i="1" dirty="0"/>
              <a:t>of Egypt all the days of your life. </a:t>
            </a:r>
            <a:r>
              <a:rPr lang="en-US" altLang="en-US" sz="2800" b="1" i="1" dirty="0" smtClean="0"/>
              <a:t>And              </a:t>
            </a:r>
            <a:r>
              <a:rPr lang="en-US" altLang="en-US" sz="2800" b="1" i="1" dirty="0"/>
              <a:t>no leaven shall be seen among you in </a:t>
            </a:r>
            <a:r>
              <a:rPr lang="en-US" altLang="en-US" sz="2800" b="1" i="1" dirty="0" smtClean="0"/>
              <a:t>            all </a:t>
            </a:r>
            <a:r>
              <a:rPr lang="en-US" altLang="en-US" sz="2800" b="1" i="1" dirty="0"/>
              <a:t>your territory for seven </a:t>
            </a:r>
            <a:r>
              <a:rPr lang="en-US" altLang="en-US" sz="2800" b="1" i="1" dirty="0" smtClean="0"/>
              <a:t>days…“ </a:t>
            </a:r>
            <a:r>
              <a:rPr lang="en-US" altLang="en-US" sz="2800" b="1" dirty="0" smtClean="0"/>
              <a:t>(Deuteronomy 16:3-4)</a:t>
            </a:r>
            <a:r>
              <a:rPr lang="en-US" altLang="en-US" b="1" dirty="0" smtClean="0"/>
              <a:t> </a:t>
            </a:r>
            <a:endParaRPr lang="en-US" altLang="en-US" sz="2800" b="1" dirty="0"/>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 y="0"/>
            <a:ext cx="8991600" cy="1143000"/>
          </a:xfrm>
        </p:spPr>
        <p:txBody>
          <a:bodyPr/>
          <a:lstStyle/>
          <a:p>
            <a:r>
              <a:rPr lang="en-US" altLang="en-US" sz="4800" b="1" dirty="0">
                <a:solidFill>
                  <a:schemeClr val="bg1"/>
                </a:solidFill>
                <a:effectLst>
                  <a:glow rad="101600">
                    <a:srgbClr val="FFC000">
                      <a:alpha val="60000"/>
                    </a:srgbClr>
                  </a:glow>
                  <a:outerShdw blurRad="38100" dist="38100" dir="2700000" algn="tl">
                    <a:srgbClr val="FFFFFF"/>
                  </a:outerShdw>
                </a:effectLst>
                <a:latin typeface="Acclaim" pitchFamily="2" charset="0"/>
              </a:rPr>
              <a:t>Exodus 12:11-20</a:t>
            </a:r>
          </a:p>
        </p:txBody>
      </p:sp>
      <p:sp>
        <p:nvSpPr>
          <p:cNvPr id="24579" name="Rectangle 3"/>
          <p:cNvSpPr>
            <a:spLocks noGrp="1" noChangeArrowheads="1"/>
          </p:cNvSpPr>
          <p:nvPr>
            <p:ph type="body" idx="1"/>
          </p:nvPr>
        </p:nvSpPr>
        <p:spPr>
          <a:xfrm>
            <a:off x="76200" y="990600"/>
            <a:ext cx="8991600" cy="4525963"/>
          </a:xfrm>
        </p:spPr>
        <p:txBody>
          <a:bodyPr/>
          <a:lstStyle/>
          <a:p>
            <a:pPr marL="0" indent="0">
              <a:buFontTx/>
              <a:buNone/>
            </a:pPr>
            <a:r>
              <a:rPr lang="en-US" altLang="en-US" sz="2800" b="1" dirty="0" smtClean="0">
                <a:solidFill>
                  <a:schemeClr val="bg1"/>
                </a:solidFill>
                <a:latin typeface="Times New Roman" panose="02020603050405020304" pitchFamily="18" charset="0"/>
                <a:cs typeface="Times New Roman" panose="02020603050405020304" pitchFamily="18" charset="0"/>
              </a:rPr>
              <a:t>"And </a:t>
            </a:r>
            <a:r>
              <a:rPr lang="en-US" altLang="en-US" sz="2800" b="1" dirty="0">
                <a:solidFill>
                  <a:schemeClr val="bg1"/>
                </a:solidFill>
                <a:latin typeface="Times New Roman" panose="02020603050405020304" pitchFamily="18" charset="0"/>
                <a:cs typeface="Times New Roman" panose="02020603050405020304" pitchFamily="18" charset="0"/>
              </a:rPr>
              <a:t>thus you shall eat it: </a:t>
            </a:r>
            <a:r>
              <a:rPr lang="en-US" altLang="en-US" sz="2800" b="1" i="1" dirty="0">
                <a:solidFill>
                  <a:schemeClr val="bg1"/>
                </a:solidFill>
                <a:latin typeface="Times New Roman" panose="02020603050405020304" pitchFamily="18" charset="0"/>
                <a:cs typeface="Times New Roman" panose="02020603050405020304" pitchFamily="18" charset="0"/>
              </a:rPr>
              <a:t>with</a:t>
            </a:r>
            <a:r>
              <a:rPr lang="en-US" altLang="en-US" sz="2800" b="1" dirty="0">
                <a:solidFill>
                  <a:schemeClr val="bg1"/>
                </a:solidFill>
                <a:latin typeface="Times New Roman" panose="02020603050405020304" pitchFamily="18" charset="0"/>
                <a:cs typeface="Times New Roman" panose="02020603050405020304" pitchFamily="18" charset="0"/>
              </a:rPr>
              <a:t> a belt on your waist, your sandals on your feet, and your staff in your hand. So you shall eat it in haste. It </a:t>
            </a:r>
            <a:r>
              <a:rPr lang="en-US" altLang="en-US" sz="2800" b="1" i="1" dirty="0">
                <a:solidFill>
                  <a:schemeClr val="bg1"/>
                </a:solidFill>
                <a:latin typeface="Times New Roman" panose="02020603050405020304" pitchFamily="18" charset="0"/>
                <a:cs typeface="Times New Roman" panose="02020603050405020304" pitchFamily="18" charset="0"/>
              </a:rPr>
              <a:t>is</a:t>
            </a:r>
            <a:r>
              <a:rPr lang="en-US" altLang="en-US" sz="2800" b="1" dirty="0">
                <a:solidFill>
                  <a:schemeClr val="bg1"/>
                </a:solidFill>
                <a:latin typeface="Times New Roman" panose="02020603050405020304" pitchFamily="18" charset="0"/>
                <a:cs typeface="Times New Roman" panose="02020603050405020304" pitchFamily="18" charset="0"/>
              </a:rPr>
              <a:t> the Lord's Passover. For I will pass through the land of Egypt on that night, and will strike all the firstborn in the land of Egypt, both man and beast; and against all the gods of Egypt I will execute judgment: I </a:t>
            </a:r>
            <a:r>
              <a:rPr lang="en-US" altLang="en-US" sz="2800" b="1" i="1" dirty="0">
                <a:solidFill>
                  <a:schemeClr val="bg1"/>
                </a:solidFill>
                <a:latin typeface="Times New Roman" panose="02020603050405020304" pitchFamily="18" charset="0"/>
                <a:cs typeface="Times New Roman" panose="02020603050405020304" pitchFamily="18" charset="0"/>
              </a:rPr>
              <a:t>am</a:t>
            </a:r>
            <a:r>
              <a:rPr lang="en-US" altLang="en-US" sz="2800" b="1" dirty="0">
                <a:solidFill>
                  <a:schemeClr val="bg1"/>
                </a:solidFill>
                <a:latin typeface="Times New Roman" panose="02020603050405020304" pitchFamily="18" charset="0"/>
                <a:cs typeface="Times New Roman" panose="02020603050405020304" pitchFamily="18" charset="0"/>
              </a:rPr>
              <a:t> the Lord. </a:t>
            </a:r>
          </a:p>
        </p:txBody>
      </p:sp>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0" y="33997"/>
            <a:ext cx="8991600" cy="4525963"/>
          </a:xfrm>
        </p:spPr>
        <p:txBody>
          <a:bodyPr/>
          <a:lstStyle/>
          <a:p>
            <a:pPr marL="0" indent="0">
              <a:buFontTx/>
              <a:buNone/>
            </a:pPr>
            <a:r>
              <a:rPr lang="en-US" altLang="en-US" sz="2800" b="1" dirty="0" smtClean="0">
                <a:solidFill>
                  <a:schemeClr val="bg1"/>
                </a:solidFill>
                <a:latin typeface="Times New Roman" panose="02020603050405020304" pitchFamily="18" charset="0"/>
                <a:cs typeface="Times New Roman" panose="02020603050405020304" pitchFamily="18" charset="0"/>
              </a:rPr>
              <a:t>"Now </a:t>
            </a:r>
            <a:r>
              <a:rPr lang="en-US" altLang="en-US" sz="2800" b="1" dirty="0">
                <a:solidFill>
                  <a:schemeClr val="bg1"/>
                </a:solidFill>
                <a:latin typeface="Times New Roman" panose="02020603050405020304" pitchFamily="18" charset="0"/>
                <a:cs typeface="Times New Roman" panose="02020603050405020304" pitchFamily="18" charset="0"/>
              </a:rPr>
              <a:t>the blood shall be a sign for you on the houses where you </a:t>
            </a:r>
            <a:r>
              <a:rPr lang="en-US" altLang="en-US" sz="2800" b="1" i="1" dirty="0">
                <a:solidFill>
                  <a:schemeClr val="bg1"/>
                </a:solidFill>
                <a:latin typeface="Times New Roman" panose="02020603050405020304" pitchFamily="18" charset="0"/>
                <a:cs typeface="Times New Roman" panose="02020603050405020304" pitchFamily="18" charset="0"/>
              </a:rPr>
              <a:t>are.</a:t>
            </a:r>
            <a:r>
              <a:rPr lang="en-US" altLang="en-US" sz="2800" b="1" dirty="0">
                <a:solidFill>
                  <a:schemeClr val="bg1"/>
                </a:solidFill>
                <a:latin typeface="Times New Roman" panose="02020603050405020304" pitchFamily="18" charset="0"/>
                <a:cs typeface="Times New Roman" panose="02020603050405020304" pitchFamily="18" charset="0"/>
              </a:rPr>
              <a:t> And when I see the blood, I will pass over you; and the plague shall not be on you </a:t>
            </a:r>
            <a:r>
              <a:rPr lang="en-US" altLang="en-US" sz="2800" b="1" dirty="0" smtClean="0">
                <a:solidFill>
                  <a:schemeClr val="bg1"/>
                </a:solidFill>
                <a:latin typeface="Times New Roman" panose="02020603050405020304" pitchFamily="18" charset="0"/>
                <a:cs typeface="Times New Roman" panose="02020603050405020304" pitchFamily="18" charset="0"/>
              </a:rPr>
              <a:t>to </a:t>
            </a:r>
            <a:r>
              <a:rPr lang="en-US" altLang="en-US" sz="2800" b="1" dirty="0">
                <a:solidFill>
                  <a:schemeClr val="bg1"/>
                </a:solidFill>
                <a:latin typeface="Times New Roman" panose="02020603050405020304" pitchFamily="18" charset="0"/>
                <a:cs typeface="Times New Roman" panose="02020603050405020304" pitchFamily="18" charset="0"/>
              </a:rPr>
              <a:t>destroy </a:t>
            </a:r>
            <a:r>
              <a:rPr lang="en-US" altLang="en-US" sz="2800" b="1" i="1" dirty="0">
                <a:solidFill>
                  <a:schemeClr val="bg1"/>
                </a:solidFill>
                <a:latin typeface="Times New Roman" panose="02020603050405020304" pitchFamily="18" charset="0"/>
                <a:cs typeface="Times New Roman" panose="02020603050405020304" pitchFamily="18" charset="0"/>
              </a:rPr>
              <a:t>you</a:t>
            </a:r>
            <a:r>
              <a:rPr lang="en-US" altLang="en-US" sz="2800" b="1" dirty="0">
                <a:solidFill>
                  <a:schemeClr val="bg1"/>
                </a:solidFill>
                <a:latin typeface="Times New Roman" panose="02020603050405020304" pitchFamily="18" charset="0"/>
                <a:cs typeface="Times New Roman" panose="02020603050405020304" pitchFamily="18" charset="0"/>
              </a:rPr>
              <a:t> when I strike the land of Egypt. So this day shall be to you a memorial; and you shall keep it as a feast to the Lord throughout your generations. You shall keep it as a feast by an everlasting ordinance. </a:t>
            </a:r>
          </a:p>
        </p:txBody>
      </p:sp>
    </p:spTree>
    <p:extLst>
      <p:ext uri="{BB962C8B-B14F-4D97-AF65-F5344CB8AC3E}">
        <p14:creationId xmlns:p14="http://schemas.microsoft.com/office/powerpoint/2010/main" xmlns="" val="1038879990"/>
      </p:ext>
    </p:extLst>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28600" y="152400"/>
            <a:ext cx="8763000" cy="4525963"/>
          </a:xfrm>
          <a:noFill/>
        </p:spPr>
        <p:txBody>
          <a:bodyPr/>
          <a:lstStyle/>
          <a:p>
            <a:pPr marL="0" indent="0">
              <a:buFontTx/>
              <a:buNone/>
            </a:pPr>
            <a:r>
              <a:rPr lang="en-US" altLang="en-US" sz="2800" b="1" dirty="0" smtClean="0">
                <a:solidFill>
                  <a:schemeClr val="bg1"/>
                </a:solidFill>
                <a:latin typeface="Times New Roman" panose="02020603050405020304" pitchFamily="18" charset="0"/>
                <a:cs typeface="Times New Roman" panose="02020603050405020304" pitchFamily="18" charset="0"/>
              </a:rPr>
              <a:t>“Seven </a:t>
            </a:r>
            <a:r>
              <a:rPr lang="en-US" altLang="en-US" sz="2800" b="1" dirty="0">
                <a:solidFill>
                  <a:schemeClr val="bg1"/>
                </a:solidFill>
                <a:latin typeface="Times New Roman" panose="02020603050405020304" pitchFamily="18" charset="0"/>
                <a:cs typeface="Times New Roman" panose="02020603050405020304" pitchFamily="18" charset="0"/>
              </a:rPr>
              <a:t>days you shall eat </a:t>
            </a:r>
            <a:r>
              <a:rPr lang="en-US" altLang="en-US" sz="2800" b="1" dirty="0">
                <a:solidFill>
                  <a:schemeClr val="bg1"/>
                </a:solidFill>
                <a:effectLst>
                  <a:glow rad="101600">
                    <a:srgbClr val="FFFF00">
                      <a:alpha val="60000"/>
                    </a:srgbClr>
                  </a:glow>
                </a:effectLst>
                <a:latin typeface="Times New Roman" panose="02020603050405020304" pitchFamily="18" charset="0"/>
                <a:cs typeface="Times New Roman" panose="02020603050405020304" pitchFamily="18" charset="0"/>
              </a:rPr>
              <a:t>unleavened</a:t>
            </a:r>
            <a:r>
              <a:rPr lang="en-US" altLang="en-US" sz="2800" b="1" dirty="0">
                <a:solidFill>
                  <a:schemeClr val="bg1"/>
                </a:solidFill>
                <a:latin typeface="Times New Roman" panose="02020603050405020304" pitchFamily="18" charset="0"/>
                <a:cs typeface="Times New Roman" panose="02020603050405020304" pitchFamily="18" charset="0"/>
              </a:rPr>
              <a:t> bread. On the first day you shall </a:t>
            </a:r>
            <a:r>
              <a:rPr lang="en-US" altLang="en-US" sz="2800" b="1" dirty="0">
                <a:solidFill>
                  <a:schemeClr val="bg1"/>
                </a:solidFill>
                <a:effectLst>
                  <a:glow rad="101600">
                    <a:srgbClr val="FFFF00">
                      <a:alpha val="60000"/>
                    </a:srgbClr>
                  </a:glow>
                </a:effectLst>
                <a:latin typeface="Times New Roman" panose="02020603050405020304" pitchFamily="18" charset="0"/>
                <a:cs typeface="Times New Roman" panose="02020603050405020304" pitchFamily="18" charset="0"/>
              </a:rPr>
              <a:t>remove leaven </a:t>
            </a:r>
            <a:r>
              <a:rPr lang="en-US" altLang="en-US" sz="2800" b="1" dirty="0">
                <a:solidFill>
                  <a:schemeClr val="bg1"/>
                </a:solidFill>
                <a:latin typeface="Times New Roman" panose="02020603050405020304" pitchFamily="18" charset="0"/>
                <a:cs typeface="Times New Roman" panose="02020603050405020304" pitchFamily="18" charset="0"/>
              </a:rPr>
              <a:t>from your houses. For whoever eats leavened bread from the first day until the seventh day, that person shall be cut off from Israel. On the first day </a:t>
            </a:r>
            <a:r>
              <a:rPr lang="en-US" altLang="en-US" sz="2800" b="1" i="1" dirty="0">
                <a:solidFill>
                  <a:schemeClr val="bg1"/>
                </a:solidFill>
                <a:latin typeface="Times New Roman" panose="02020603050405020304" pitchFamily="18" charset="0"/>
                <a:cs typeface="Times New Roman" panose="02020603050405020304" pitchFamily="18" charset="0"/>
              </a:rPr>
              <a:t>there shall be</a:t>
            </a:r>
            <a:r>
              <a:rPr lang="en-US" altLang="en-US" sz="2800" b="1" dirty="0">
                <a:solidFill>
                  <a:schemeClr val="bg1"/>
                </a:solidFill>
                <a:latin typeface="Times New Roman" panose="02020603050405020304" pitchFamily="18" charset="0"/>
                <a:cs typeface="Times New Roman" panose="02020603050405020304" pitchFamily="18" charset="0"/>
              </a:rPr>
              <a:t> a holy convocation, and on the seventh day there shall be a holy convocation for you. </a:t>
            </a:r>
            <a:r>
              <a:rPr lang="en-US" altLang="en-US" sz="2800" b="1" dirty="0" smtClean="0">
                <a:solidFill>
                  <a:schemeClr val="bg1"/>
                </a:solidFill>
                <a:latin typeface="Times New Roman" panose="02020603050405020304" pitchFamily="18" charset="0"/>
                <a:cs typeface="Times New Roman" panose="02020603050405020304" pitchFamily="18" charset="0"/>
              </a:rPr>
              <a:t>…</a:t>
            </a:r>
            <a:r>
              <a:rPr lang="en-US" altLang="en-US" sz="2800" b="1" dirty="0">
                <a:solidFill>
                  <a:schemeClr val="bg1"/>
                </a:solidFill>
                <a:latin typeface="Times New Roman" panose="02020603050405020304" pitchFamily="18" charset="0"/>
                <a:cs typeface="Times New Roman" panose="02020603050405020304" pitchFamily="18" charset="0"/>
              </a:rPr>
              <a:t> So you shall observe </a:t>
            </a:r>
            <a:r>
              <a:rPr lang="en-US" altLang="en-US" sz="2800" b="1" i="1" dirty="0">
                <a:solidFill>
                  <a:schemeClr val="bg1"/>
                </a:solidFill>
                <a:latin typeface="Times New Roman" panose="02020603050405020304" pitchFamily="18" charset="0"/>
                <a:cs typeface="Times New Roman" panose="02020603050405020304" pitchFamily="18" charset="0"/>
              </a:rPr>
              <a:t>the Feast of</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a:solidFill>
                  <a:schemeClr val="bg1"/>
                </a:solidFill>
                <a:effectLst>
                  <a:glow rad="101600">
                    <a:srgbClr val="FFFF00">
                      <a:alpha val="60000"/>
                    </a:srgbClr>
                  </a:glow>
                </a:effectLst>
                <a:latin typeface="Times New Roman" panose="02020603050405020304" pitchFamily="18" charset="0"/>
                <a:cs typeface="Times New Roman" panose="02020603050405020304" pitchFamily="18" charset="0"/>
              </a:rPr>
              <a:t>Unleavened Bread</a:t>
            </a:r>
            <a:r>
              <a:rPr lang="en-US" altLang="en-US" sz="2800" b="1" dirty="0">
                <a:solidFill>
                  <a:schemeClr val="bg1"/>
                </a:solidFill>
                <a:latin typeface="Times New Roman" panose="02020603050405020304" pitchFamily="18" charset="0"/>
                <a:cs typeface="Times New Roman" panose="02020603050405020304" pitchFamily="18" charset="0"/>
              </a:rPr>
              <a:t>, for on this same day I will have brought your armies out of the land of Egypt. </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28600" y="152400"/>
            <a:ext cx="8763000" cy="4525963"/>
          </a:xfrm>
          <a:noFill/>
        </p:spPr>
        <p:txBody>
          <a:bodyPr/>
          <a:lstStyle/>
          <a:p>
            <a:pPr marL="0" indent="0">
              <a:buFontTx/>
              <a:buNone/>
            </a:pPr>
            <a:r>
              <a:rPr lang="en-US" altLang="en-US" sz="2800" b="1" dirty="0" smtClean="0">
                <a:solidFill>
                  <a:schemeClr val="bg1"/>
                </a:solidFill>
                <a:latin typeface="Times New Roman" panose="02020603050405020304" pitchFamily="18" charset="0"/>
                <a:cs typeface="Times New Roman" panose="02020603050405020304" pitchFamily="18" charset="0"/>
              </a:rPr>
              <a:t>“Therefore </a:t>
            </a:r>
            <a:r>
              <a:rPr lang="en-US" altLang="en-US" sz="2800" b="1" dirty="0">
                <a:solidFill>
                  <a:schemeClr val="bg1"/>
                </a:solidFill>
                <a:latin typeface="Times New Roman" panose="02020603050405020304" pitchFamily="18" charset="0"/>
                <a:cs typeface="Times New Roman" panose="02020603050405020304" pitchFamily="18" charset="0"/>
              </a:rPr>
              <a:t>you shall observe this day throughout your generations as an everlasting ordinance. In the first </a:t>
            </a:r>
            <a:r>
              <a:rPr lang="en-US" altLang="en-US" sz="2800" b="1" i="1" dirty="0">
                <a:solidFill>
                  <a:schemeClr val="bg1"/>
                </a:solidFill>
                <a:latin typeface="Times New Roman" panose="02020603050405020304" pitchFamily="18" charset="0"/>
                <a:cs typeface="Times New Roman" panose="02020603050405020304" pitchFamily="18" charset="0"/>
              </a:rPr>
              <a:t>month,</a:t>
            </a:r>
            <a:r>
              <a:rPr lang="en-US" altLang="en-US" sz="2800" b="1" dirty="0">
                <a:solidFill>
                  <a:schemeClr val="bg1"/>
                </a:solidFill>
                <a:latin typeface="Times New Roman" panose="02020603050405020304" pitchFamily="18" charset="0"/>
                <a:cs typeface="Times New Roman" panose="02020603050405020304" pitchFamily="18" charset="0"/>
              </a:rPr>
              <a:t> on the fourteenth day of the month at evening, you shall eat </a:t>
            </a:r>
            <a:r>
              <a:rPr lang="en-US" altLang="en-US" sz="2800" b="1" dirty="0">
                <a:solidFill>
                  <a:schemeClr val="bg1"/>
                </a:solidFill>
                <a:effectLst>
                  <a:glow rad="101600">
                    <a:srgbClr val="FFFF00">
                      <a:alpha val="60000"/>
                    </a:srgbClr>
                  </a:glow>
                </a:effectLst>
                <a:latin typeface="Times New Roman" panose="02020603050405020304" pitchFamily="18" charset="0"/>
                <a:cs typeface="Times New Roman" panose="02020603050405020304" pitchFamily="18" charset="0"/>
              </a:rPr>
              <a:t>unleavened bread</a:t>
            </a:r>
            <a:r>
              <a:rPr lang="en-US" altLang="en-US" sz="2800" b="1" dirty="0">
                <a:solidFill>
                  <a:schemeClr val="bg1"/>
                </a:solidFill>
                <a:latin typeface="Times New Roman" panose="02020603050405020304" pitchFamily="18" charset="0"/>
                <a:cs typeface="Times New Roman" panose="02020603050405020304" pitchFamily="18" charset="0"/>
              </a:rPr>
              <a:t>, until the twenty-first day of the month at evening. </a:t>
            </a:r>
          </a:p>
        </p:txBody>
      </p:sp>
    </p:spTree>
    <p:extLst>
      <p:ext uri="{BB962C8B-B14F-4D97-AF65-F5344CB8AC3E}">
        <p14:creationId xmlns:p14="http://schemas.microsoft.com/office/powerpoint/2010/main" xmlns="" val="63974825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133 - We Have Come Into His House - 1.3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52400" y="228600"/>
            <a:ext cx="8839200" cy="4525963"/>
          </a:xfrm>
          <a:noFill/>
        </p:spPr>
        <p:txBody>
          <a:bodyPr/>
          <a:lstStyle/>
          <a:p>
            <a:pPr marL="0" indent="0">
              <a:buFontTx/>
              <a:buNone/>
            </a:pPr>
            <a:r>
              <a:rPr lang="en-US" altLang="en-US" sz="2800" b="1" dirty="0" smtClean="0">
                <a:solidFill>
                  <a:schemeClr val="bg1"/>
                </a:solidFill>
                <a:latin typeface="Times New Roman" panose="02020603050405020304" pitchFamily="18" charset="0"/>
                <a:cs typeface="Times New Roman" panose="02020603050405020304" pitchFamily="18" charset="0"/>
              </a:rPr>
              <a:t>“For seven </a:t>
            </a:r>
            <a:r>
              <a:rPr lang="en-US" altLang="en-US" sz="2800" b="1" dirty="0">
                <a:solidFill>
                  <a:schemeClr val="bg1"/>
                </a:solidFill>
                <a:latin typeface="Times New Roman" panose="02020603050405020304" pitchFamily="18" charset="0"/>
                <a:cs typeface="Times New Roman" panose="02020603050405020304" pitchFamily="18" charset="0"/>
              </a:rPr>
              <a:t>days </a:t>
            </a:r>
            <a:r>
              <a:rPr lang="en-US" altLang="en-US" sz="2800" b="1" dirty="0">
                <a:solidFill>
                  <a:schemeClr val="bg1"/>
                </a:solidFill>
                <a:effectLst>
                  <a:glow rad="101600">
                    <a:srgbClr val="FFFF00">
                      <a:alpha val="60000"/>
                    </a:srgbClr>
                  </a:glow>
                </a:effectLst>
                <a:latin typeface="Times New Roman" panose="02020603050405020304" pitchFamily="18" charset="0"/>
                <a:cs typeface="Times New Roman" panose="02020603050405020304" pitchFamily="18" charset="0"/>
              </a:rPr>
              <a:t>no leaven </a:t>
            </a:r>
            <a:r>
              <a:rPr lang="en-US" altLang="en-US" sz="2800" b="1" dirty="0">
                <a:solidFill>
                  <a:schemeClr val="bg1"/>
                </a:solidFill>
                <a:latin typeface="Times New Roman" panose="02020603050405020304" pitchFamily="18" charset="0"/>
                <a:cs typeface="Times New Roman" panose="02020603050405020304" pitchFamily="18" charset="0"/>
              </a:rPr>
              <a:t>shall be found in your houses, since whoever eats what is leavened, that same person shall be cut off from the congregation of Israel, whether </a:t>
            </a:r>
            <a:r>
              <a:rPr lang="en-US" altLang="en-US" sz="2800" b="1" i="1" dirty="0">
                <a:solidFill>
                  <a:schemeClr val="bg1"/>
                </a:solidFill>
                <a:latin typeface="Times New Roman" panose="02020603050405020304" pitchFamily="18" charset="0"/>
                <a:cs typeface="Times New Roman" panose="02020603050405020304" pitchFamily="18" charset="0"/>
              </a:rPr>
              <a:t>he is</a:t>
            </a:r>
            <a:r>
              <a:rPr lang="en-US" altLang="en-US" sz="2800" b="1" dirty="0">
                <a:solidFill>
                  <a:schemeClr val="bg1"/>
                </a:solidFill>
                <a:latin typeface="Times New Roman" panose="02020603050405020304" pitchFamily="18" charset="0"/>
                <a:cs typeface="Times New Roman" panose="02020603050405020304" pitchFamily="18" charset="0"/>
              </a:rPr>
              <a:t> a stranger or a native of the land. You shall </a:t>
            </a:r>
            <a:r>
              <a:rPr lang="en-US" altLang="en-US" sz="2800" b="1" dirty="0">
                <a:solidFill>
                  <a:schemeClr val="bg1"/>
                </a:solidFill>
                <a:effectLst>
                  <a:glow rad="101600">
                    <a:srgbClr val="FFFF00">
                      <a:alpha val="60000"/>
                    </a:srgbClr>
                  </a:glow>
                </a:effectLst>
                <a:latin typeface="Times New Roman" panose="02020603050405020304" pitchFamily="18" charset="0"/>
                <a:cs typeface="Times New Roman" panose="02020603050405020304" pitchFamily="18" charset="0"/>
              </a:rPr>
              <a:t>eat nothing leavened</a:t>
            </a:r>
            <a:r>
              <a:rPr lang="en-US" altLang="en-US" sz="2800" b="1" dirty="0">
                <a:solidFill>
                  <a:schemeClr val="bg1"/>
                </a:solidFill>
                <a:latin typeface="Times New Roman" panose="02020603050405020304" pitchFamily="18" charset="0"/>
                <a:cs typeface="Times New Roman" panose="02020603050405020304" pitchFamily="18" charset="0"/>
              </a:rPr>
              <a:t>; in all your dwellings you shall eat </a:t>
            </a:r>
            <a:r>
              <a:rPr lang="en-US" altLang="en-US" sz="2800" b="1" dirty="0">
                <a:solidFill>
                  <a:schemeClr val="bg1"/>
                </a:solidFill>
                <a:effectLst>
                  <a:glow rad="101600">
                    <a:srgbClr val="FFFF00">
                      <a:alpha val="60000"/>
                    </a:srgbClr>
                  </a:glow>
                </a:effectLst>
                <a:latin typeface="Times New Roman" panose="02020603050405020304" pitchFamily="18" charset="0"/>
                <a:cs typeface="Times New Roman" panose="02020603050405020304" pitchFamily="18" charset="0"/>
              </a:rPr>
              <a:t>unleavened</a:t>
            </a:r>
            <a:r>
              <a:rPr lang="en-US" altLang="en-US" sz="2800" b="1" dirty="0">
                <a:solidFill>
                  <a:schemeClr val="bg1"/>
                </a:solidFill>
                <a:latin typeface="Times New Roman" panose="02020603050405020304" pitchFamily="18" charset="0"/>
                <a:cs typeface="Times New Roman" panose="02020603050405020304" pitchFamily="18" charset="0"/>
              </a:rPr>
              <a:t> bread</a:t>
            </a:r>
            <a:r>
              <a:rPr lang="en-US" altLang="en-US" sz="2800" b="1" dirty="0" smtClean="0">
                <a:solidFill>
                  <a:schemeClr val="bg1"/>
                </a:solidFill>
                <a:latin typeface="Times New Roman" panose="02020603050405020304" pitchFamily="18" charset="0"/>
                <a:cs typeface="Times New Roman" panose="02020603050405020304" pitchFamily="18" charset="0"/>
              </a:rPr>
              <a:t>."</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shadeToTitle="1">
        <a:solidFill>
          <a:srgbClr val="CC9900">
            <a:alpha val="28000"/>
          </a:srgbClr>
        </a:solidFill>
        <a:effectLst/>
      </p:bgPr>
    </p:bg>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228600" y="1600200"/>
            <a:ext cx="8763000" cy="4525963"/>
          </a:xfrm>
        </p:spPr>
        <p:txBody>
          <a:bodyPr/>
          <a:lstStyle/>
          <a:p>
            <a:pPr>
              <a:buClr>
                <a:srgbClr val="996600"/>
              </a:buClr>
              <a:buFont typeface="Wingdings" panose="05000000000000000000" pitchFamily="2" charset="2"/>
              <a:buChar char="§"/>
            </a:pPr>
            <a:r>
              <a:rPr lang="en-US" altLang="en-US" sz="2800" b="1" dirty="0"/>
              <a:t>And, since Jesus never sinned, He </a:t>
            </a:r>
            <a:r>
              <a:rPr lang="en-US" altLang="en-US" sz="2800" b="1" dirty="0" smtClean="0"/>
              <a:t>   undoubtedly </a:t>
            </a:r>
            <a:r>
              <a:rPr lang="en-US" altLang="en-US" sz="2800" b="1" dirty="0"/>
              <a:t>used unleavened bread, </a:t>
            </a:r>
            <a:r>
              <a:rPr lang="en-US" altLang="en-US" sz="2800" b="1" dirty="0" smtClean="0"/>
              <a:t>          when </a:t>
            </a:r>
            <a:r>
              <a:rPr lang="en-US" altLang="en-US" sz="2800" b="1" dirty="0"/>
              <a:t>He instituted the Lord’s Supper. </a:t>
            </a:r>
          </a:p>
          <a:p>
            <a:pPr>
              <a:spcBef>
                <a:spcPct val="50000"/>
              </a:spcBef>
              <a:buClr>
                <a:srgbClr val="996600"/>
              </a:buClr>
              <a:buFont typeface="Wingdings" panose="05000000000000000000" pitchFamily="2" charset="2"/>
              <a:buChar char="§"/>
            </a:pPr>
            <a:r>
              <a:rPr lang="en-US" altLang="en-US" sz="2800" b="1" dirty="0"/>
              <a:t>We cannot be wrong in using what He used. </a:t>
            </a:r>
          </a:p>
          <a:p>
            <a:pPr>
              <a:spcBef>
                <a:spcPct val="50000"/>
              </a:spcBef>
              <a:buClr>
                <a:srgbClr val="996600"/>
              </a:buClr>
              <a:buFont typeface="Wingdings" panose="05000000000000000000" pitchFamily="2" charset="2"/>
              <a:buChar char="§"/>
            </a:pPr>
            <a:r>
              <a:rPr lang="en-US" altLang="en-US" sz="2800" b="1" dirty="0"/>
              <a:t>Those who contend that we may use leavened bread bear the burden of proof. </a:t>
            </a:r>
          </a:p>
          <a:p>
            <a:pPr marL="0" indent="0" algn="ctr">
              <a:spcBef>
                <a:spcPct val="50000"/>
              </a:spcBef>
              <a:buFontTx/>
              <a:buNone/>
            </a:pPr>
            <a:r>
              <a:rPr lang="en-US" altLang="en-US" sz="3600" b="1" dirty="0">
                <a:effectLst>
                  <a:glow rad="101600">
                    <a:srgbClr val="996600">
                      <a:alpha val="60000"/>
                    </a:srgbClr>
                  </a:glow>
                  <a:outerShdw blurRad="38100" dist="38100" dir="2700000" algn="tl">
                    <a:srgbClr val="000000"/>
                  </a:outerShdw>
                </a:effectLst>
                <a:latin typeface="Arial Black" panose="020B0A04020102020204" pitchFamily="34" charset="0"/>
              </a:rPr>
              <a:t>That is, I don’t have to prove they are wrong</a:t>
            </a:r>
            <a:r>
              <a:rPr lang="en-US" altLang="en-US" sz="3600" b="1" dirty="0" smtClean="0">
                <a:effectLst>
                  <a:glow rad="101600">
                    <a:srgbClr val="996600">
                      <a:alpha val="60000"/>
                    </a:srgbClr>
                  </a:glow>
                  <a:outerShdw blurRad="38100" dist="38100" dir="2700000" algn="tl">
                    <a:srgbClr val="000000"/>
                  </a:outerShdw>
                </a:effectLst>
                <a:latin typeface="Arial Black" panose="020B0A04020102020204" pitchFamily="34" charset="0"/>
              </a:rPr>
              <a:t>. They </a:t>
            </a:r>
            <a:r>
              <a:rPr lang="en-US" altLang="en-US" sz="3600" b="1" dirty="0">
                <a:effectLst>
                  <a:glow rad="101600">
                    <a:srgbClr val="996600">
                      <a:alpha val="60000"/>
                    </a:srgbClr>
                  </a:glow>
                  <a:outerShdw blurRad="38100" dist="38100" dir="2700000" algn="tl">
                    <a:srgbClr val="000000"/>
                  </a:outerShdw>
                </a:effectLst>
                <a:latin typeface="Arial Black" panose="020B0A04020102020204" pitchFamily="34" charset="0"/>
              </a:rPr>
              <a:t>have to prove they are right. </a:t>
            </a:r>
          </a:p>
        </p:txBody>
      </p:sp>
      <p:sp>
        <p:nvSpPr>
          <p:cNvPr id="7" name="Rectangle 2"/>
          <p:cNvSpPr>
            <a:spLocks noGrp="1" noChangeArrowheads="1"/>
          </p:cNvSpPr>
          <p:nvPr>
            <p:ph type="title"/>
          </p:nvPr>
        </p:nvSpPr>
        <p:spPr>
          <a:xfrm>
            <a:off x="0" y="152400"/>
            <a:ext cx="9144000" cy="1143000"/>
          </a:xfrm>
          <a:noFill/>
        </p:spPr>
        <p:txBody>
          <a:bodyPr/>
          <a:lstStyle/>
          <a:p>
            <a:pPr algn="l"/>
            <a:r>
              <a:rPr lang="en-US" altLang="en-US" sz="4800" b="1" dirty="0" smtClean="0">
                <a:effectLst>
                  <a:glow rad="101600">
                    <a:srgbClr val="996600">
                      <a:alpha val="60000"/>
                    </a:srgbClr>
                  </a:glow>
                </a:effectLst>
                <a:latin typeface="Acclaim" pitchFamily="2" charset="0"/>
              </a:rPr>
              <a:t>What are the proper elements?</a:t>
            </a:r>
            <a:endParaRPr lang="en-US" altLang="en-US" sz="4800" b="1" dirty="0">
              <a:effectLst>
                <a:glow rad="101600">
                  <a:srgbClr val="996600">
                    <a:alpha val="60000"/>
                  </a:srgbClr>
                </a:glow>
              </a:effectLst>
              <a:latin typeface="Acclaim"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61372" y="181232"/>
            <a:ext cx="2076450" cy="2305050"/>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left)">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wipe(left)">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wipe(left)">
                                      <p:cBhvr>
                                        <p:cTn id="17" dur="500"/>
                                        <p:tgtEl>
                                          <p:spTgt spid="235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 calcmode="lin" valueType="num">
                                      <p:cBhvr>
                                        <p:cTn id="22" dur="500" fill="hold"/>
                                        <p:tgtEl>
                                          <p:spTgt spid="2355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3555">
                                            <p:txEl>
                                              <p:pRg st="3" end="3"/>
                                            </p:txEl>
                                          </p:spTgt>
                                        </p:tgtEl>
                                        <p:attrNameLst>
                                          <p:attrName>ppt_h</p:attrName>
                                        </p:attrNameLst>
                                      </p:cBhvr>
                                      <p:tavLst>
                                        <p:tav tm="0">
                                          <p:val>
                                            <p:fltVal val="0"/>
                                          </p:val>
                                        </p:tav>
                                        <p:tav tm="100000">
                                          <p:val>
                                            <p:strVal val="#ppt_h"/>
                                          </p:val>
                                        </p:tav>
                                      </p:tavLst>
                                    </p:anim>
                                    <p:anim calcmode="lin" valueType="num">
                                      <p:cBhvr>
                                        <p:cTn id="24" dur="500" fill="hold"/>
                                        <p:tgtEl>
                                          <p:spTgt spid="23555">
                                            <p:txEl>
                                              <p:pRg st="3" end="3"/>
                                            </p:txEl>
                                          </p:spTgt>
                                        </p:tgtEl>
                                        <p:attrNameLst>
                                          <p:attrName>style.rotation</p:attrName>
                                        </p:attrNameLst>
                                      </p:cBhvr>
                                      <p:tavLst>
                                        <p:tav tm="0">
                                          <p:val>
                                            <p:fltVal val="360"/>
                                          </p:val>
                                        </p:tav>
                                        <p:tav tm="100000">
                                          <p:val>
                                            <p:fltVal val="0"/>
                                          </p:val>
                                        </p:tav>
                                      </p:tavLst>
                                    </p:anim>
                                    <p:animEffect transition="in" filter="fade">
                                      <p:cBhvr>
                                        <p:cTn id="25"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shadeToTitle="1">
        <a:solidFill>
          <a:srgbClr val="FFC000">
            <a:alpha val="28000"/>
          </a:srgbClr>
        </a:solidFill>
        <a:effectLst/>
      </p:bgPr>
    </p:bg>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76200" y="1600200"/>
            <a:ext cx="9067800" cy="4525963"/>
          </a:xfrm>
        </p:spPr>
        <p:txBody>
          <a:bodyPr/>
          <a:lstStyle/>
          <a:p>
            <a:pPr marL="0" indent="0">
              <a:buFontTx/>
              <a:buNone/>
            </a:pPr>
            <a:r>
              <a:rPr lang="en-US" altLang="en-US" sz="2800" b="1" dirty="0"/>
              <a:t>The word, “cup,” refers to “the contents of the cup, what is offered to be drunk,” hence, “the fruit of the vine” or the liquid product of the grape vine. </a:t>
            </a:r>
          </a:p>
          <a:p>
            <a:pPr marL="0" indent="0">
              <a:spcBef>
                <a:spcPct val="50000"/>
              </a:spcBef>
              <a:buFontTx/>
              <a:buNone/>
            </a:pPr>
            <a:r>
              <a:rPr lang="en-US" altLang="en-US" sz="2800" b="1" dirty="0"/>
              <a:t>While the word, “wine,” is often, though not always, used with reference to an intoxicating beverage, it is </a:t>
            </a:r>
            <a:r>
              <a:rPr lang="en-US" altLang="en-US" sz="2800" b="1" dirty="0">
                <a:effectLst>
                  <a:glow rad="101600">
                    <a:srgbClr val="FFFF00">
                      <a:alpha val="60000"/>
                    </a:srgbClr>
                  </a:glow>
                </a:effectLst>
              </a:rPr>
              <a:t>never</a:t>
            </a:r>
            <a:r>
              <a:rPr lang="en-US" altLang="en-US" sz="2800" b="1" dirty="0"/>
              <a:t> used in connection with the Lord’s Supper. </a:t>
            </a:r>
          </a:p>
          <a:p>
            <a:pPr marL="0" indent="0" algn="ctr">
              <a:spcBef>
                <a:spcPct val="50000"/>
              </a:spcBef>
              <a:buFontTx/>
              <a:buNone/>
            </a:pPr>
            <a:r>
              <a:rPr lang="en-US" altLang="en-US" sz="2800" b="1" dirty="0">
                <a:effectLst>
                  <a:glow rad="101600">
                    <a:srgbClr val="996600">
                      <a:alpha val="60000"/>
                    </a:srgbClr>
                  </a:glow>
                  <a:outerShdw blurRad="38100" dist="38100" dir="2700000" algn="tl">
                    <a:srgbClr val="000000"/>
                  </a:outerShdw>
                </a:effectLst>
                <a:latin typeface="Arial Black" panose="020B0A04020102020204" pitchFamily="34" charset="0"/>
              </a:rPr>
              <a:t>As with leavened bread, those who contend that intoxicating wine may be used in the Lord’s Supper bear the burden of proof. </a:t>
            </a:r>
          </a:p>
        </p:txBody>
      </p:sp>
      <p:sp>
        <p:nvSpPr>
          <p:cNvPr id="5" name="Rectangle 2"/>
          <p:cNvSpPr>
            <a:spLocks noGrp="1" noChangeArrowheads="1"/>
          </p:cNvSpPr>
          <p:nvPr>
            <p:ph type="title"/>
          </p:nvPr>
        </p:nvSpPr>
        <p:spPr>
          <a:xfrm>
            <a:off x="0" y="152400"/>
            <a:ext cx="9144000" cy="1143000"/>
          </a:xfrm>
          <a:noFill/>
        </p:spPr>
        <p:txBody>
          <a:bodyPr/>
          <a:lstStyle/>
          <a:p>
            <a:pPr algn="l"/>
            <a:r>
              <a:rPr lang="en-US" altLang="en-US" sz="4800" b="1" dirty="0" smtClean="0">
                <a:effectLst>
                  <a:glow rad="101600">
                    <a:srgbClr val="996600">
                      <a:alpha val="60000"/>
                    </a:srgbClr>
                  </a:glow>
                </a:effectLst>
                <a:latin typeface="Acclaim" pitchFamily="2" charset="0"/>
              </a:rPr>
              <a:t>What are the proper elements?</a:t>
            </a:r>
            <a:endParaRPr lang="en-US" altLang="en-US" sz="4800" b="1" dirty="0">
              <a:effectLst>
                <a:glow rad="101600">
                  <a:srgbClr val="996600">
                    <a:alpha val="60000"/>
                  </a:srgbClr>
                </a:glow>
              </a:effectLst>
              <a:latin typeface="Acclaim"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96200" y="-2059"/>
            <a:ext cx="1447800" cy="1607191"/>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wipe(left)">
                                      <p:cBhvr>
                                        <p:cTn id="7" dur="500"/>
                                        <p:tgtEl>
                                          <p:spTgt spid="225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wipe(left)">
                                      <p:cBhvr>
                                        <p:cTn id="12"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shadeToTitle="1">
        <a:solidFill>
          <a:srgbClr val="FFC000">
            <a:alpha val="28000"/>
          </a:srgbClr>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0" y="1600200"/>
            <a:ext cx="9144000" cy="4525963"/>
          </a:xfrm>
        </p:spPr>
        <p:txBody>
          <a:bodyPr/>
          <a:lstStyle/>
          <a:p>
            <a:pPr marL="0" indent="0">
              <a:buFontTx/>
              <a:buNone/>
            </a:pPr>
            <a:r>
              <a:rPr lang="en-US" altLang="en-US" sz="2800" b="1" dirty="0"/>
              <a:t>These are the only elements the Lord has authorized for the Lord’s Supper. </a:t>
            </a:r>
          </a:p>
          <a:p>
            <a:pPr marL="0" indent="0">
              <a:spcBef>
                <a:spcPct val="50000"/>
              </a:spcBef>
              <a:buFontTx/>
              <a:buNone/>
            </a:pPr>
            <a:r>
              <a:rPr lang="en-US" altLang="en-US" sz="2800" b="1" dirty="0"/>
              <a:t>Though condiments (such as margarine, jelly or peanut butter) might give the unleavened bread a better taste, they are unauthorized and would constitute additions. </a:t>
            </a:r>
          </a:p>
          <a:p>
            <a:pPr marL="0" indent="0" algn="ctr">
              <a:spcBef>
                <a:spcPct val="50000"/>
              </a:spcBef>
              <a:buFontTx/>
              <a:buNone/>
            </a:pPr>
            <a:r>
              <a:rPr lang="en-US" altLang="en-US" sz="3600" b="1" dirty="0">
                <a:effectLst>
                  <a:glow rad="101600">
                    <a:srgbClr val="996600">
                      <a:alpha val="60000"/>
                    </a:srgbClr>
                  </a:glow>
                  <a:outerShdw blurRad="38100" dist="38100" dir="2700000" algn="tl">
                    <a:srgbClr val="000000"/>
                  </a:outerShdw>
                </a:effectLst>
                <a:latin typeface="Arial Black" panose="020B0A04020102020204" pitchFamily="34" charset="0"/>
              </a:rPr>
              <a:t>Any additions or substitutions would result in vain, or empty worship. </a:t>
            </a:r>
          </a:p>
        </p:txBody>
      </p:sp>
      <p:sp>
        <p:nvSpPr>
          <p:cNvPr id="5" name="Rectangle 2"/>
          <p:cNvSpPr>
            <a:spLocks noGrp="1" noChangeArrowheads="1"/>
          </p:cNvSpPr>
          <p:nvPr>
            <p:ph type="title"/>
          </p:nvPr>
        </p:nvSpPr>
        <p:spPr>
          <a:xfrm>
            <a:off x="0" y="152400"/>
            <a:ext cx="9144000" cy="1143000"/>
          </a:xfrm>
          <a:noFill/>
        </p:spPr>
        <p:txBody>
          <a:bodyPr/>
          <a:lstStyle/>
          <a:p>
            <a:pPr algn="l"/>
            <a:r>
              <a:rPr lang="en-US" altLang="en-US" sz="4800" b="1" dirty="0" smtClean="0">
                <a:effectLst>
                  <a:glow rad="101600">
                    <a:srgbClr val="996600">
                      <a:alpha val="60000"/>
                    </a:srgbClr>
                  </a:glow>
                </a:effectLst>
                <a:latin typeface="Acclaim" pitchFamily="2" charset="0"/>
              </a:rPr>
              <a:t>What are the proper elements?</a:t>
            </a:r>
            <a:endParaRPr lang="en-US" altLang="en-US" sz="4800" b="1" dirty="0">
              <a:effectLst>
                <a:glow rad="101600">
                  <a:srgbClr val="996600">
                    <a:alpha val="60000"/>
                  </a:srgbClr>
                </a:glow>
              </a:effectLst>
              <a:latin typeface="Acclaim"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96200" y="-2059"/>
            <a:ext cx="1447800" cy="1607191"/>
          </a:xfrm>
          <a:prstGeom prst="rect">
            <a:avLst/>
          </a:prstGeom>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 calcmode="lin" valueType="num">
                                      <p:cBhvr>
                                        <p:cTn id="17" dur="5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14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shadeToTitle="1">
        <a:solidFill>
          <a:srgbClr val="FFC000">
            <a:alpha val="28000"/>
          </a:srgbClr>
        </a:solidFill>
        <a:effectLst/>
      </p:bgPr>
    </p:bg>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p:txBody>
          <a:bodyPr/>
          <a:lstStyle/>
          <a:p>
            <a:pPr marL="0" indent="0">
              <a:buFontTx/>
              <a:buNone/>
            </a:pPr>
            <a:r>
              <a:rPr lang="en-US" altLang="en-US" sz="3600" b="1" dirty="0"/>
              <a:t>Although there is no indication that Jesus - when instituting the Lord’s Supper - told the apostles when, or with what frequency they were to partake, He did imply that it would be done with some degree of frequency. </a:t>
            </a:r>
          </a:p>
        </p:txBody>
      </p:sp>
      <p:sp>
        <p:nvSpPr>
          <p:cNvPr id="4" name="Rectangle 2"/>
          <p:cNvSpPr txBox="1">
            <a:spLocks noChangeArrowheads="1"/>
          </p:cNvSpPr>
          <p:nvPr/>
        </p:nvSpPr>
        <p:spPr bwMode="auto">
          <a:xfrm>
            <a:off x="0" y="1524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sz="4800" b="1" dirty="0" smtClean="0">
                <a:effectLst>
                  <a:glow rad="101600">
                    <a:srgbClr val="996600">
                      <a:alpha val="60000"/>
                    </a:srgbClr>
                  </a:glow>
                </a:effectLst>
                <a:latin typeface="Acclaim" pitchFamily="2" charset="0"/>
              </a:rPr>
              <a:t>When and how often?</a:t>
            </a:r>
            <a:endParaRPr lang="en-US" altLang="en-US" sz="4800" b="1" dirty="0">
              <a:effectLst>
                <a:glow rad="101600">
                  <a:srgbClr val="996600">
                    <a:alpha val="60000"/>
                  </a:srgbClr>
                </a:glow>
              </a:effectLst>
              <a:latin typeface="Acclaim" pitchFamily="2"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2.5"/>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 calcmode="lin" valueType="num">
                                      <p:cBhvr>
                                        <p:cTn id="9" dur="2000" fill="hold"/>
                                        <p:tgtEl>
                                          <p:spTgt spid="4"/>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4"/>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9" fill="hold" grpId="0" nodeType="clickEffect">
                                  <p:stCondLst>
                                    <p:cond delay="0"/>
                                  </p:stCondLst>
                                  <p:childTnLst>
                                    <p:set>
                                      <p:cBhvr>
                                        <p:cTn id="15" dur="1" fill="hold">
                                          <p:stCondLst>
                                            <p:cond delay="0"/>
                                          </p:stCondLst>
                                        </p:cTn>
                                        <p:tgtEl>
                                          <p:spTgt spid="29699">
                                            <p:txEl>
                                              <p:pRg st="0" end="0"/>
                                            </p:txEl>
                                          </p:spTgt>
                                        </p:tgtEl>
                                        <p:attrNameLst>
                                          <p:attrName>style.visibility</p:attrName>
                                        </p:attrNameLst>
                                      </p:cBhvr>
                                      <p:to>
                                        <p:strVal val="visible"/>
                                      </p:to>
                                    </p:set>
                                    <p:anim calcmode="lin" valueType="num">
                                      <p:cBhvr additive="base">
                                        <p:cTn id="16"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969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shadeToTitle="1">
        <a:solidFill>
          <a:srgbClr val="FFC000">
            <a:alpha val="28000"/>
          </a:srgbClr>
        </a:solidFill>
        <a:effectLst/>
      </p:bgPr>
    </p:bg>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228600" y="1219200"/>
            <a:ext cx="8839200" cy="5486400"/>
          </a:xfrm>
        </p:spPr>
        <p:txBody>
          <a:bodyPr/>
          <a:lstStyle/>
          <a:p>
            <a:pPr marL="0" indent="0">
              <a:buFontTx/>
              <a:buNone/>
            </a:pPr>
            <a:r>
              <a:rPr lang="en-US" altLang="en-US" sz="3600" b="1" i="1" dirty="0">
                <a:latin typeface="Times New Roman" panose="02020603050405020304" pitchFamily="18" charset="0"/>
                <a:cs typeface="Times New Roman" panose="02020603050405020304" pitchFamily="18" charset="0"/>
              </a:rPr>
              <a:t>"But I say to you, I will not </a:t>
            </a:r>
            <a:r>
              <a:rPr lang="en-US" altLang="en-US" sz="3600" b="1" i="1" dirty="0">
                <a:effectLst>
                  <a:glow rad="101600">
                    <a:srgbClr val="FFFF00">
                      <a:alpha val="60000"/>
                    </a:srgbClr>
                  </a:glow>
                </a:effectLst>
                <a:latin typeface="Times New Roman" panose="02020603050405020304" pitchFamily="18" charset="0"/>
                <a:cs typeface="Times New Roman" panose="02020603050405020304" pitchFamily="18" charset="0"/>
              </a:rPr>
              <a:t>drink</a:t>
            </a:r>
            <a:r>
              <a:rPr lang="en-US" altLang="en-US" sz="3600" b="1" i="1" dirty="0">
                <a:latin typeface="Times New Roman" panose="02020603050405020304" pitchFamily="18" charset="0"/>
                <a:cs typeface="Times New Roman" panose="02020603050405020304" pitchFamily="18" charset="0"/>
              </a:rPr>
              <a:t> of this fruit of the vine from now on until that day when I </a:t>
            </a:r>
            <a:r>
              <a:rPr lang="en-US" altLang="en-US" sz="3600" b="1" i="1" dirty="0">
                <a:effectLst>
                  <a:glow rad="101600">
                    <a:srgbClr val="FFFF00">
                      <a:alpha val="60000"/>
                    </a:srgbClr>
                  </a:glow>
                </a:effectLst>
                <a:latin typeface="Times New Roman" panose="02020603050405020304" pitchFamily="18" charset="0"/>
                <a:cs typeface="Times New Roman" panose="02020603050405020304" pitchFamily="18" charset="0"/>
              </a:rPr>
              <a:t>drink</a:t>
            </a:r>
            <a:r>
              <a:rPr lang="en-US" altLang="en-US" sz="3600" b="1" i="1" dirty="0">
                <a:latin typeface="Times New Roman" panose="02020603050405020304" pitchFamily="18" charset="0"/>
                <a:cs typeface="Times New Roman" panose="02020603050405020304" pitchFamily="18" charset="0"/>
              </a:rPr>
              <a:t> it new with you in My Father's kingdom."</a:t>
            </a:r>
          </a:p>
          <a:p>
            <a:pPr marL="0" indent="0">
              <a:spcBef>
                <a:spcPct val="50000"/>
              </a:spcBef>
              <a:buFontTx/>
              <a:buNone/>
            </a:pPr>
            <a:r>
              <a:rPr lang="en-US" altLang="en-US" sz="2800" b="1" dirty="0"/>
              <a:t>The first instance of the word "drink" above means "to drink one time" but the second instance means "to go on drinking" implying repetition. </a:t>
            </a:r>
          </a:p>
          <a:p>
            <a:pPr marL="0" indent="0">
              <a:buFontTx/>
              <a:buNone/>
            </a:pPr>
            <a:r>
              <a:rPr lang="en-US" altLang="en-US" sz="2800" b="1" dirty="0"/>
              <a:t>How often this would be repeated is unstated</a:t>
            </a:r>
            <a:r>
              <a:rPr lang="en-US" altLang="en-US" sz="2800" b="1" dirty="0" smtClean="0"/>
              <a:t>.</a:t>
            </a:r>
          </a:p>
          <a:p>
            <a:pPr marL="0" indent="0">
              <a:buFontTx/>
              <a:buNone/>
            </a:pPr>
            <a:endParaRPr lang="en-US" altLang="en-US" sz="2800" b="1" dirty="0"/>
          </a:p>
          <a:p>
            <a:pPr marL="0" indent="0">
              <a:buFontTx/>
              <a:buNone/>
            </a:pPr>
            <a:r>
              <a:rPr lang="en-US" altLang="en-US" sz="2800" b="1" dirty="0">
                <a:effectLst>
                  <a:glow rad="101600">
                    <a:srgbClr val="996600">
                      <a:alpha val="60000"/>
                    </a:srgbClr>
                  </a:glow>
                  <a:outerShdw blurRad="38100" dist="38100" dir="2700000" algn="tl">
                    <a:srgbClr val="000000"/>
                  </a:outerShdw>
                </a:effectLst>
                <a:latin typeface="Arial Black" panose="020B0A04020102020204" pitchFamily="34" charset="0"/>
              </a:rPr>
              <a:t>It would, however, recur on a certain "day."</a:t>
            </a:r>
          </a:p>
        </p:txBody>
      </p:sp>
      <p:sp>
        <p:nvSpPr>
          <p:cNvPr id="6" name="Rectangle 2"/>
          <p:cNvSpPr txBox="1">
            <a:spLocks noChangeArrowheads="1"/>
          </p:cNvSpPr>
          <p:nvPr/>
        </p:nvSpPr>
        <p:spPr bwMode="auto">
          <a:xfrm>
            <a:off x="0" y="1524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sz="4800" b="1" dirty="0" smtClean="0">
                <a:effectLst>
                  <a:glow rad="101600">
                    <a:srgbClr val="996600">
                      <a:alpha val="60000"/>
                    </a:srgbClr>
                  </a:glow>
                </a:effectLst>
                <a:latin typeface="Acclaim" pitchFamily="2" charset="0"/>
              </a:rPr>
              <a:t>Matthew 26:29</a:t>
            </a:r>
            <a:endParaRPr lang="en-US" altLang="en-US" sz="4800" b="1" dirty="0">
              <a:effectLst>
                <a:glow rad="101600">
                  <a:srgbClr val="996600">
                    <a:alpha val="60000"/>
                  </a:srgbClr>
                </a:glow>
              </a:effectLst>
              <a:latin typeface="Acclaim" pitchFamily="2"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0723">
                                            <p:txEl>
                                              <p:pRg st="4" end="4"/>
                                            </p:txEl>
                                          </p:spTgt>
                                        </p:tgtEl>
                                        <p:attrNameLst>
                                          <p:attrName>style.visibility</p:attrName>
                                        </p:attrNameLst>
                                      </p:cBhvr>
                                      <p:to>
                                        <p:strVal val="visible"/>
                                      </p:to>
                                    </p:set>
                                    <p:anim calcmode="lin" valueType="num">
                                      <p:cBhvr>
                                        <p:cTn id="7" dur="500" fill="hold"/>
                                        <p:tgtEl>
                                          <p:spTgt spid="3072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4" end="4"/>
                                            </p:txEl>
                                          </p:spTgt>
                                        </p:tgtEl>
                                        <p:attrNameLst>
                                          <p:attrName>ppt_h</p:attrName>
                                        </p:attrNameLst>
                                      </p:cBhvr>
                                      <p:tavLst>
                                        <p:tav tm="0">
                                          <p:val>
                                            <p:fltVal val="0"/>
                                          </p:val>
                                        </p:tav>
                                        <p:tav tm="100000">
                                          <p:val>
                                            <p:strVal val="#ppt_h"/>
                                          </p:val>
                                        </p:tav>
                                      </p:tavLst>
                                    </p:anim>
                                    <p:anim calcmode="lin" valueType="num">
                                      <p:cBhvr>
                                        <p:cTn id="9" dur="500" fill="hold"/>
                                        <p:tgtEl>
                                          <p:spTgt spid="30723">
                                            <p:txEl>
                                              <p:pRg st="4" end="4"/>
                                            </p:txEl>
                                          </p:spTgt>
                                        </p:tgtEl>
                                        <p:attrNameLst>
                                          <p:attrName>style.rotation</p:attrName>
                                        </p:attrNameLst>
                                      </p:cBhvr>
                                      <p:tavLst>
                                        <p:tav tm="0">
                                          <p:val>
                                            <p:fltVal val="360"/>
                                          </p:val>
                                        </p:tav>
                                        <p:tav tm="100000">
                                          <p:val>
                                            <p:fltVal val="0"/>
                                          </p:val>
                                        </p:tav>
                                      </p:tavLst>
                                    </p:anim>
                                    <p:animEffect transition="in" filter="fade">
                                      <p:cBhvr>
                                        <p:cTn id="10" dur="5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shadeToTitle="1">
        <a:solidFill>
          <a:srgbClr val="FFC000">
            <a:alpha val="28000"/>
          </a:srgbClr>
        </a:solidFill>
        <a:effectLst/>
      </p:bgPr>
    </p:bg>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p:txBody>
          <a:bodyPr/>
          <a:lstStyle/>
          <a:p>
            <a:pPr marL="0" indent="0">
              <a:buFontTx/>
              <a:buNone/>
            </a:pPr>
            <a:r>
              <a:rPr lang="en-US" altLang="en-US" sz="5400" b="1" dirty="0"/>
              <a:t>Jesus also told the apostles that the Holy Spirit would guide them into all truth.</a:t>
            </a:r>
          </a:p>
        </p:txBody>
      </p:sp>
      <p:sp>
        <p:nvSpPr>
          <p:cNvPr id="5" name="Rectangle 2"/>
          <p:cNvSpPr txBox="1">
            <a:spLocks noChangeArrowheads="1"/>
          </p:cNvSpPr>
          <p:nvPr/>
        </p:nvSpPr>
        <p:spPr bwMode="auto">
          <a:xfrm>
            <a:off x="0" y="1524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sz="4800" b="1" dirty="0" smtClean="0">
                <a:effectLst>
                  <a:glow rad="101600">
                    <a:srgbClr val="996600">
                      <a:alpha val="60000"/>
                    </a:srgbClr>
                  </a:glow>
                </a:effectLst>
                <a:latin typeface="Acclaim" pitchFamily="2" charset="0"/>
              </a:rPr>
              <a:t>When and how often?</a:t>
            </a:r>
            <a:endParaRPr lang="en-US" altLang="en-US" sz="4800" b="1" dirty="0">
              <a:effectLst>
                <a:glow rad="101600">
                  <a:srgbClr val="996600">
                    <a:alpha val="60000"/>
                  </a:srgbClr>
                </a:glow>
              </a:effectLst>
              <a:latin typeface="Acclaim" pitchFamily="2" charset="0"/>
            </a:endParaRPr>
          </a:p>
        </p:txBody>
      </p:sp>
    </p:spTree>
  </p:cSld>
  <p:clrMapOvr>
    <a:masterClrMapping/>
  </p:clrMapOvr>
  <p:transition>
    <p:zoom dir="in"/>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shadeToTitle="1">
        <a:solidFill>
          <a:srgbClr val="FFC000">
            <a:alpha val="28000"/>
          </a:srgbClr>
        </a:solidFill>
        <a:effectLst/>
      </p:bgPr>
    </p:bg>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p:txBody>
          <a:bodyPr/>
          <a:lstStyle/>
          <a:p>
            <a:pPr marL="0" indent="0">
              <a:buFontTx/>
              <a:buNone/>
            </a:pPr>
            <a:r>
              <a:rPr lang="en-US" altLang="en-US" sz="4000" b="1" i="1" dirty="0">
                <a:latin typeface="Times New Roman" panose="02020603050405020304" pitchFamily="18" charset="0"/>
                <a:cs typeface="Times New Roman" panose="02020603050405020304" pitchFamily="18" charset="0"/>
              </a:rPr>
              <a:t>"I still have many things to say to you, but </a:t>
            </a:r>
            <a:r>
              <a:rPr lang="en-US" altLang="en-US" sz="4000" b="1" i="1" dirty="0">
                <a:effectLst>
                  <a:glow rad="101600">
                    <a:srgbClr val="FFFF00">
                      <a:alpha val="60000"/>
                    </a:srgbClr>
                  </a:glow>
                </a:effectLst>
                <a:latin typeface="Times New Roman" panose="02020603050405020304" pitchFamily="18" charset="0"/>
                <a:cs typeface="Times New Roman" panose="02020603050405020304" pitchFamily="18" charset="0"/>
              </a:rPr>
              <a:t>you cannot bear them now</a:t>
            </a:r>
            <a:r>
              <a:rPr lang="en-US" altLang="en-US" sz="4000" b="1" i="1" dirty="0">
                <a:latin typeface="Times New Roman" panose="02020603050405020304" pitchFamily="18" charset="0"/>
                <a:cs typeface="Times New Roman" panose="02020603050405020304" pitchFamily="18" charset="0"/>
              </a:rPr>
              <a:t>. However, when He, the Spirit of truth, has come, He will guide you into all truth; for He will not speak on His own authority, but whatever He hears He will speak; and He will tell you things to come."</a:t>
            </a:r>
          </a:p>
        </p:txBody>
      </p:sp>
      <p:sp>
        <p:nvSpPr>
          <p:cNvPr id="5" name="Rectangle 2"/>
          <p:cNvSpPr txBox="1">
            <a:spLocks noChangeArrowheads="1"/>
          </p:cNvSpPr>
          <p:nvPr/>
        </p:nvSpPr>
        <p:spPr bwMode="auto">
          <a:xfrm>
            <a:off x="0" y="1524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sz="4800" b="1" dirty="0" smtClean="0">
                <a:effectLst>
                  <a:glow rad="101600">
                    <a:srgbClr val="996600">
                      <a:alpha val="60000"/>
                    </a:srgbClr>
                  </a:glow>
                  <a:outerShdw blurRad="38100" dist="38100" dir="2700000" algn="tl">
                    <a:srgbClr val="FFFFFF"/>
                  </a:outerShdw>
                </a:effectLst>
                <a:latin typeface="Acclaim" pitchFamily="2" charset="0"/>
              </a:rPr>
              <a:t>John 16:12-13</a:t>
            </a:r>
            <a:endParaRPr lang="en-US" altLang="en-US" sz="4800" b="1" dirty="0">
              <a:effectLst>
                <a:glow rad="101600">
                  <a:srgbClr val="996600">
                    <a:alpha val="60000"/>
                  </a:srgbClr>
                </a:glow>
                <a:outerShdw blurRad="38100" dist="38100" dir="2700000" algn="tl">
                  <a:srgbClr val="FFFFFF"/>
                </a:outerShdw>
              </a:effectLst>
              <a:latin typeface="Acclaim" pitchFamily="2" charset="0"/>
            </a:endParaRPr>
          </a:p>
        </p:txBody>
      </p:sp>
    </p:spTree>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shadeToTitle="1">
        <a:solidFill>
          <a:srgbClr val="CC9900">
            <a:alpha val="28000"/>
          </a:srgbClr>
        </a:solidFill>
        <a:effectLst/>
      </p:bgPr>
    </p:bg>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76200" y="990600"/>
            <a:ext cx="8991600" cy="5867400"/>
          </a:xfrm>
        </p:spPr>
        <p:txBody>
          <a:bodyPr/>
          <a:lstStyle/>
          <a:p>
            <a:pPr marL="0" indent="0">
              <a:buFontTx/>
              <a:buNone/>
            </a:pPr>
            <a:r>
              <a:rPr lang="en-US" altLang="en-US" b="1" i="1" dirty="0" smtClean="0">
                <a:latin typeface="Times New Roman" panose="02020603050405020304" pitchFamily="18" charset="0"/>
                <a:cs typeface="Times New Roman" panose="02020603050405020304" pitchFamily="18" charset="0"/>
              </a:rPr>
              <a:t>“These </a:t>
            </a:r>
            <a:r>
              <a:rPr lang="en-US" altLang="en-US" b="1" i="1" dirty="0">
                <a:latin typeface="Times New Roman" panose="02020603050405020304" pitchFamily="18" charset="0"/>
                <a:cs typeface="Times New Roman" panose="02020603050405020304" pitchFamily="18" charset="0"/>
              </a:rPr>
              <a:t>men, going ahead, waited for us at Troas. But we sailed away from Philippi after the Days of Unleavened Bread, and in five days joined them at Troas, where we stayed seven days. Now </a:t>
            </a:r>
            <a:r>
              <a:rPr lang="en-US" altLang="en-US" b="1" i="1" dirty="0">
                <a:effectLst>
                  <a:glow rad="101600">
                    <a:srgbClr val="FFFF00">
                      <a:alpha val="60000"/>
                    </a:srgbClr>
                  </a:glow>
                </a:effectLst>
                <a:latin typeface="Times New Roman" panose="02020603050405020304" pitchFamily="18" charset="0"/>
                <a:cs typeface="Times New Roman" panose="02020603050405020304" pitchFamily="18" charset="0"/>
              </a:rPr>
              <a:t>on the first day of the week</a:t>
            </a:r>
            <a:r>
              <a:rPr lang="en-US" altLang="en-US" b="1" i="1" dirty="0">
                <a:latin typeface="Times New Roman" panose="02020603050405020304" pitchFamily="18" charset="0"/>
                <a:cs typeface="Times New Roman" panose="02020603050405020304" pitchFamily="18" charset="0"/>
              </a:rPr>
              <a:t>, when the disciples came together to break bread, Paul, ready to depart the next day, spoke to them and continued his message until midnight</a:t>
            </a:r>
            <a:r>
              <a:rPr lang="en-US" altLang="en-US" b="1" i="1" dirty="0" smtClean="0">
                <a:latin typeface="Times New Roman" panose="02020603050405020304" pitchFamily="18" charset="0"/>
                <a:cs typeface="Times New Roman" panose="02020603050405020304" pitchFamily="18" charset="0"/>
              </a:rPr>
              <a:t>.”</a:t>
            </a:r>
          </a:p>
          <a:p>
            <a:pPr marL="0" indent="0">
              <a:buFontTx/>
              <a:buNone/>
            </a:pPr>
            <a:endParaRPr lang="en-US" altLang="en-US" sz="2000" b="1" i="1" dirty="0">
              <a:latin typeface="Times New Roman" panose="02020603050405020304" pitchFamily="18" charset="0"/>
              <a:cs typeface="Times New Roman" panose="02020603050405020304" pitchFamily="18" charset="0"/>
            </a:endParaRPr>
          </a:p>
          <a:p>
            <a:pPr marL="0" indent="0" algn="ctr">
              <a:spcBef>
                <a:spcPct val="50000"/>
              </a:spcBef>
              <a:buFontTx/>
              <a:buNone/>
            </a:pPr>
            <a:r>
              <a:rPr lang="en-US" altLang="en-US" sz="2700" b="1" dirty="0">
                <a:effectLst>
                  <a:glow rad="101600">
                    <a:srgbClr val="996600">
                      <a:alpha val="60000"/>
                    </a:srgbClr>
                  </a:glow>
                </a:effectLst>
                <a:latin typeface="Times New Roman" panose="02020603050405020304" pitchFamily="18" charset="0"/>
                <a:cs typeface="Times New Roman" panose="02020603050405020304" pitchFamily="18" charset="0"/>
              </a:rPr>
              <a:t>Here we learn by approved apostolic example the "day" on which Jesus drinks the cup with His disciples in His Father’s kingdom. </a:t>
            </a:r>
          </a:p>
        </p:txBody>
      </p:sp>
      <p:sp>
        <p:nvSpPr>
          <p:cNvPr id="7" name="Rectangle 2"/>
          <p:cNvSpPr txBox="1">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sz="4800" b="1" dirty="0" smtClean="0">
                <a:effectLst>
                  <a:glow rad="101600">
                    <a:srgbClr val="996600">
                      <a:alpha val="60000"/>
                    </a:srgbClr>
                  </a:glow>
                  <a:outerShdw blurRad="38100" dist="38100" dir="2700000" algn="tl">
                    <a:srgbClr val="FFFFFF"/>
                  </a:outerShdw>
                </a:effectLst>
                <a:latin typeface="Acclaim" pitchFamily="2" charset="0"/>
              </a:rPr>
              <a:t>Acts 20:6-7</a:t>
            </a:r>
            <a:endParaRPr lang="en-US" altLang="en-US" sz="4800" b="1" dirty="0">
              <a:effectLst>
                <a:glow rad="101600">
                  <a:srgbClr val="996600">
                    <a:alpha val="60000"/>
                  </a:srgbClr>
                </a:glow>
                <a:outerShdw blurRad="38100" dist="38100" dir="2700000" algn="tl">
                  <a:srgbClr val="FFFFFF"/>
                </a:outerShdw>
              </a:effectLst>
              <a:latin typeface="Acclaim" pitchFamily="2"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anim calcmode="lin" valueType="num">
                                      <p:cBhvr>
                                        <p:cTn id="7" dur="1000" fill="hold"/>
                                        <p:tgtEl>
                                          <p:spTgt spid="31747">
                                            <p:txEl>
                                              <p:pRg st="2" end="2"/>
                                            </p:txEl>
                                          </p:spTgt>
                                        </p:tgtEl>
                                        <p:attrNameLst>
                                          <p:attrName>ppt_w</p:attrName>
                                        </p:attrNameLst>
                                      </p:cBhvr>
                                      <p:tavLst>
                                        <p:tav tm="0">
                                          <p:val>
                                            <p:strVal val="#ppt_w+.3"/>
                                          </p:val>
                                        </p:tav>
                                        <p:tav tm="100000">
                                          <p:val>
                                            <p:strVal val="#ppt_w"/>
                                          </p:val>
                                        </p:tav>
                                      </p:tavLst>
                                    </p:anim>
                                    <p:anim calcmode="lin" valueType="num">
                                      <p:cBhvr>
                                        <p:cTn id="8" dur="1000" fill="hold"/>
                                        <p:tgtEl>
                                          <p:spTgt spid="31747">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shadeToTitle="1">
        <a:solidFill>
          <a:srgbClr val="FFC000">
            <a:alpha val="28000"/>
          </a:srgbClr>
        </a:solidFill>
        <a:effectLst/>
      </p:bgPr>
    </p:bg>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76200" y="1600200"/>
            <a:ext cx="9067800" cy="4525963"/>
          </a:xfrm>
        </p:spPr>
        <p:txBody>
          <a:bodyPr/>
          <a:lstStyle/>
          <a:p>
            <a:pPr marL="0" indent="0">
              <a:buFontTx/>
              <a:buNone/>
            </a:pPr>
            <a:r>
              <a:rPr lang="en-US" altLang="en-US" sz="3600" b="1" i="1" dirty="0" smtClean="0">
                <a:latin typeface="Times New Roman" panose="02020603050405020304" pitchFamily="18" charset="0"/>
                <a:cs typeface="Times New Roman" panose="02020603050405020304" pitchFamily="18" charset="0"/>
              </a:rPr>
              <a:t>“Now </a:t>
            </a:r>
            <a:r>
              <a:rPr lang="en-US" altLang="en-US" sz="3600" b="1" i="1" dirty="0">
                <a:latin typeface="Times New Roman" panose="02020603050405020304" pitchFamily="18" charset="0"/>
                <a:cs typeface="Times New Roman" panose="02020603050405020304" pitchFamily="18" charset="0"/>
              </a:rPr>
              <a:t>when He rose early on the first day of the week, He appeared first to Mary Magdalene, out of whom He had cast seven demons</a:t>
            </a:r>
            <a:r>
              <a:rPr lang="en-US" altLang="en-US" sz="3600" b="1" i="1" dirty="0" smtClean="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(Mark 16:9</a:t>
            </a:r>
            <a:r>
              <a:rPr lang="en-US" altLang="en-US" sz="2800" b="1" dirty="0" smtClean="0">
                <a:latin typeface="Times New Roman" panose="02020603050405020304" pitchFamily="18" charset="0"/>
                <a:cs typeface="Times New Roman" panose="02020603050405020304" pitchFamily="18" charset="0"/>
              </a:rPr>
              <a:t>)</a:t>
            </a:r>
          </a:p>
          <a:p>
            <a:pPr marL="0" indent="0">
              <a:buFontTx/>
              <a:buNone/>
            </a:pPr>
            <a:endParaRPr lang="en-US" altLang="en-US" sz="2800" b="1" dirty="0">
              <a:latin typeface="Times New Roman" panose="02020603050405020304" pitchFamily="18" charset="0"/>
              <a:cs typeface="Times New Roman" panose="02020603050405020304" pitchFamily="18" charset="0"/>
            </a:endParaRPr>
          </a:p>
          <a:p>
            <a:pPr marL="0" indent="0" algn="ctr">
              <a:spcBef>
                <a:spcPct val="50000"/>
              </a:spcBef>
              <a:buFontTx/>
              <a:buNone/>
            </a:pPr>
            <a:r>
              <a:rPr lang="en-US" altLang="en-US" sz="4800" b="1" dirty="0">
                <a:latin typeface="Arial Black" panose="020B0A04020102020204" pitchFamily="34" charset="0"/>
              </a:rPr>
              <a:t>It was the day on which He rose from the dead.</a:t>
            </a:r>
          </a:p>
        </p:txBody>
      </p:sp>
      <p:sp>
        <p:nvSpPr>
          <p:cNvPr id="4" name="Rectangle 2"/>
          <p:cNvSpPr txBox="1">
            <a:spLocks noChangeArrowheads="1"/>
          </p:cNvSpPr>
          <p:nvPr/>
        </p:nvSpPr>
        <p:spPr bwMode="auto">
          <a:xfrm>
            <a:off x="0" y="1524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sz="4800" b="1" dirty="0" smtClean="0">
                <a:effectLst>
                  <a:glow rad="101600">
                    <a:srgbClr val="996600">
                      <a:alpha val="60000"/>
                    </a:srgbClr>
                  </a:glow>
                </a:effectLst>
                <a:latin typeface="Acclaim" pitchFamily="2" charset="0"/>
              </a:rPr>
              <a:t>Why “the first day of the week”?</a:t>
            </a:r>
            <a:endParaRPr lang="en-US" altLang="en-US" sz="4800" b="1" dirty="0">
              <a:effectLst>
                <a:glow rad="101600">
                  <a:srgbClr val="996600">
                    <a:alpha val="60000"/>
                  </a:srgbClr>
                </a:glow>
              </a:effectLst>
              <a:latin typeface="Acclaim" pitchFamily="2"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wipe(left)">
                                      <p:cBhvr>
                                        <p:cTn id="12"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133 - We Have Come Into His House - 1.4</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t>End of Verse 1</a:t>
            </a:r>
            <a:endParaRPr lang="en-US" dirty="0"/>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shadeToTitle="1">
        <a:solidFill>
          <a:srgbClr val="FFC000">
            <a:alpha val="28000"/>
          </a:srgbClr>
        </a:solidFill>
        <a:effectLst/>
      </p:bgPr>
    </p:bg>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228600" y="1676400"/>
            <a:ext cx="8686800" cy="4525963"/>
          </a:xfrm>
        </p:spPr>
        <p:txBody>
          <a:bodyPr/>
          <a:lstStyle/>
          <a:p>
            <a:pPr marL="0" indent="0">
              <a:buFontTx/>
              <a:buNone/>
            </a:pPr>
            <a:r>
              <a:rPr lang="en-US" altLang="en-US" b="1" i="1" dirty="0" smtClean="0">
                <a:latin typeface="Times New Roman" panose="02020603050405020304" pitchFamily="18" charset="0"/>
                <a:cs typeface="Times New Roman" panose="02020603050405020304" pitchFamily="18" charset="0"/>
              </a:rPr>
              <a:t>“Paul</a:t>
            </a:r>
            <a:r>
              <a:rPr lang="en-US" altLang="en-US" b="1" i="1" dirty="0">
                <a:latin typeface="Times New Roman" panose="02020603050405020304" pitchFamily="18" charset="0"/>
                <a:cs typeface="Times New Roman" panose="02020603050405020304" pitchFamily="18" charset="0"/>
              </a:rPr>
              <a:t>, a bondservant of Jesus Christ, called to be an apostle, separated to the gospel of God which He promised before through His prophets in the Holy Scriptures, concerning His Son Jesus Christ our Lord, who was born of the seed of David according to the flesh, and declared to be the Son of God with power according to the Spirit of holiness, </a:t>
            </a:r>
            <a:r>
              <a:rPr lang="en-US" altLang="en-US" b="1" i="1" dirty="0">
                <a:effectLst>
                  <a:glow rad="101600">
                    <a:srgbClr val="FFFF00">
                      <a:alpha val="60000"/>
                    </a:srgbClr>
                  </a:glow>
                </a:effectLst>
                <a:latin typeface="Times New Roman" panose="02020603050405020304" pitchFamily="18" charset="0"/>
                <a:cs typeface="Times New Roman" panose="02020603050405020304" pitchFamily="18" charset="0"/>
              </a:rPr>
              <a:t>by the resurrection from the dead</a:t>
            </a:r>
            <a:r>
              <a:rPr lang="en-US" altLang="en-US" b="1" i="1" dirty="0" smtClean="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(Romans 1:4)</a:t>
            </a:r>
            <a:endParaRPr lang="en-US" altLang="en-US" sz="1800" dirty="0">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0" y="1524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sz="4800" b="1" dirty="0" smtClean="0">
                <a:effectLst>
                  <a:glow rad="101600">
                    <a:srgbClr val="996600">
                      <a:alpha val="60000"/>
                    </a:srgbClr>
                  </a:glow>
                </a:effectLst>
                <a:latin typeface="Acclaim" pitchFamily="2" charset="0"/>
              </a:rPr>
              <a:t>Why “the first day of the week”?</a:t>
            </a:r>
            <a:endParaRPr lang="en-US" altLang="en-US" sz="4800" b="1" dirty="0">
              <a:effectLst>
                <a:glow rad="101600">
                  <a:srgbClr val="996600">
                    <a:alpha val="60000"/>
                  </a:srgbClr>
                </a:glow>
              </a:effectLst>
              <a:latin typeface="Acclaim" pitchFamily="2"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shadeToTitle="1">
        <a:solidFill>
          <a:srgbClr val="FFC000">
            <a:alpha val="28000"/>
          </a:srgbClr>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304800" y="1752600"/>
            <a:ext cx="8229600" cy="4525963"/>
          </a:xfrm>
        </p:spPr>
        <p:txBody>
          <a:bodyPr/>
          <a:lstStyle/>
          <a:p>
            <a:pPr marL="0" indent="0">
              <a:buFontTx/>
              <a:buNone/>
            </a:pPr>
            <a:r>
              <a:rPr lang="en-US" altLang="en-US" b="1" i="1" dirty="0" smtClean="0">
                <a:latin typeface="Times New Roman" panose="02020603050405020304" pitchFamily="18" charset="0"/>
                <a:cs typeface="Times New Roman" panose="02020603050405020304" pitchFamily="18" charset="0"/>
              </a:rPr>
              <a:t>"And </a:t>
            </a:r>
            <a:r>
              <a:rPr lang="en-US" altLang="en-US" b="1" i="1" dirty="0">
                <a:latin typeface="Times New Roman" panose="02020603050405020304" pitchFamily="18" charset="0"/>
                <a:cs typeface="Times New Roman" panose="02020603050405020304" pitchFamily="18" charset="0"/>
              </a:rPr>
              <a:t>you shall count for yourselves from the day after the Sabbath, from the day that you brought the sheaf of the wave offering: seven Sabbaths shall be completed. </a:t>
            </a:r>
            <a:r>
              <a:rPr lang="en-US" altLang="en-US" b="1" i="1" dirty="0">
                <a:effectLst>
                  <a:glow rad="101600">
                    <a:srgbClr val="FFFF00">
                      <a:alpha val="60000"/>
                    </a:srgbClr>
                  </a:glow>
                </a:effectLst>
                <a:latin typeface="Times New Roman" panose="02020603050405020304" pitchFamily="18" charset="0"/>
                <a:cs typeface="Times New Roman" panose="02020603050405020304" pitchFamily="18" charset="0"/>
              </a:rPr>
              <a:t>Count fifty days </a:t>
            </a:r>
            <a:r>
              <a:rPr lang="en-US" altLang="en-US" b="1" i="1" dirty="0">
                <a:latin typeface="Times New Roman" panose="02020603050405020304" pitchFamily="18" charset="0"/>
                <a:cs typeface="Times New Roman" panose="02020603050405020304" pitchFamily="18" charset="0"/>
              </a:rPr>
              <a:t>to the day after the seventh Sabbath; then you shall offer a new grain offering to the Lord</a:t>
            </a:r>
            <a:r>
              <a:rPr lang="en-US" altLang="en-US" b="1" i="1" dirty="0" smtClean="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(Lev. 23:15-16)</a:t>
            </a:r>
          </a:p>
          <a:p>
            <a:pPr marL="0" indent="0">
              <a:spcBef>
                <a:spcPct val="50000"/>
              </a:spcBef>
              <a:buFontTx/>
              <a:buNone/>
            </a:pPr>
            <a:r>
              <a:rPr lang="en-US" altLang="en-US" sz="3600" b="1" dirty="0">
                <a:effectLst>
                  <a:outerShdw blurRad="38100" dist="38100" dir="2700000" algn="tl">
                    <a:srgbClr val="000000"/>
                  </a:outerShdw>
                </a:effectLst>
                <a:latin typeface="Arial Black" panose="020B0A04020102020204" pitchFamily="34" charset="0"/>
              </a:rPr>
              <a:t>This would always be "the first day of the week."</a:t>
            </a:r>
          </a:p>
        </p:txBody>
      </p:sp>
      <p:sp>
        <p:nvSpPr>
          <p:cNvPr id="6" name="Rectangle 2"/>
          <p:cNvSpPr txBox="1">
            <a:spLocks noChangeArrowheads="1"/>
          </p:cNvSpPr>
          <p:nvPr/>
        </p:nvSpPr>
        <p:spPr bwMode="auto">
          <a:xfrm>
            <a:off x="0" y="1524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sz="4800" b="1" dirty="0" smtClean="0">
                <a:effectLst>
                  <a:glow rad="101600">
                    <a:srgbClr val="996600">
                      <a:alpha val="60000"/>
                    </a:srgbClr>
                  </a:glow>
                </a:effectLst>
                <a:latin typeface="Acclaim" pitchFamily="2" charset="0"/>
              </a:rPr>
              <a:t>Why “the first day of the week”?</a:t>
            </a:r>
            <a:endParaRPr lang="en-US" altLang="en-US" sz="4800" b="1" dirty="0">
              <a:effectLst>
                <a:glow rad="101600">
                  <a:srgbClr val="996600">
                    <a:alpha val="60000"/>
                  </a:srgbClr>
                </a:glow>
              </a:effectLst>
              <a:latin typeface="Acclaim" pitchFamily="2"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wipe(left)">
                                      <p:cBhvr>
                                        <p:cTn id="12" dur="5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shadeToTitle="1">
        <a:solidFill>
          <a:srgbClr val="FFC000">
            <a:alpha val="28000"/>
          </a:srgbClr>
        </a:solidFill>
        <a:effectLst/>
      </p:bgPr>
    </p:bg>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p:txBody>
          <a:bodyPr/>
          <a:lstStyle/>
          <a:p>
            <a:pPr marL="0" indent="0">
              <a:buFontTx/>
              <a:buNone/>
            </a:pPr>
            <a:r>
              <a:rPr lang="en-US" altLang="en-US" sz="3600" b="1" dirty="0"/>
              <a:t>Of those who obeyed the gospel on the first day of Pentecost following the death, burial, resurrection &amp; ascension of Jesus Christ, it is said:</a:t>
            </a:r>
          </a:p>
          <a:p>
            <a:pPr marL="0" indent="0">
              <a:spcBef>
                <a:spcPct val="50000"/>
              </a:spcBef>
              <a:buFontTx/>
              <a:buNone/>
            </a:pPr>
            <a:r>
              <a:rPr lang="en-US" altLang="en-US" sz="3600" b="1" i="1" dirty="0" smtClean="0">
                <a:latin typeface="Times New Roman" panose="02020603050405020304" pitchFamily="18" charset="0"/>
                <a:cs typeface="Times New Roman" panose="02020603050405020304" pitchFamily="18" charset="0"/>
              </a:rPr>
              <a:t>“And </a:t>
            </a:r>
            <a:r>
              <a:rPr lang="en-US" altLang="en-US" sz="3600" b="1" i="1" dirty="0">
                <a:latin typeface="Times New Roman" panose="02020603050405020304" pitchFamily="18" charset="0"/>
                <a:cs typeface="Times New Roman" panose="02020603050405020304" pitchFamily="18" charset="0"/>
              </a:rPr>
              <a:t>they continued steadfastly in the apostles’ doctrine and fellowship, </a:t>
            </a:r>
            <a:r>
              <a:rPr lang="en-US" altLang="en-US" sz="3600" b="1" i="1" dirty="0">
                <a:effectLst>
                  <a:glow rad="101600">
                    <a:srgbClr val="FFFF00">
                      <a:alpha val="60000"/>
                    </a:srgbClr>
                  </a:glow>
                </a:effectLst>
                <a:latin typeface="Times New Roman" panose="02020603050405020304" pitchFamily="18" charset="0"/>
                <a:cs typeface="Times New Roman" panose="02020603050405020304" pitchFamily="18" charset="0"/>
              </a:rPr>
              <a:t>in the breaking of bread</a:t>
            </a:r>
            <a:r>
              <a:rPr lang="en-US" altLang="en-US" sz="3600" b="1" i="1" dirty="0">
                <a:latin typeface="Times New Roman" panose="02020603050405020304" pitchFamily="18" charset="0"/>
                <a:cs typeface="Times New Roman" panose="02020603050405020304" pitchFamily="18" charset="0"/>
              </a:rPr>
              <a:t>, and in prayers</a:t>
            </a:r>
            <a:r>
              <a:rPr lang="en-US" altLang="en-US" sz="3600" b="1" i="1" dirty="0" smtClean="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(Acts 2:42)</a:t>
            </a:r>
          </a:p>
        </p:txBody>
      </p:sp>
      <p:sp>
        <p:nvSpPr>
          <p:cNvPr id="6" name="Rectangle 2"/>
          <p:cNvSpPr txBox="1">
            <a:spLocks noChangeArrowheads="1"/>
          </p:cNvSpPr>
          <p:nvPr/>
        </p:nvSpPr>
        <p:spPr bwMode="auto">
          <a:xfrm>
            <a:off x="0" y="1524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sz="4800" b="1" dirty="0" smtClean="0">
                <a:effectLst>
                  <a:glow rad="101600">
                    <a:srgbClr val="996600">
                      <a:alpha val="60000"/>
                    </a:srgbClr>
                  </a:glow>
                </a:effectLst>
                <a:latin typeface="Acclaim" pitchFamily="2" charset="0"/>
              </a:rPr>
              <a:t>Why “the first day of the week”?</a:t>
            </a:r>
            <a:endParaRPr lang="en-US" altLang="en-US" sz="4800" b="1" dirty="0">
              <a:effectLst>
                <a:glow rad="101600">
                  <a:srgbClr val="996600">
                    <a:alpha val="60000"/>
                  </a:srgbClr>
                </a:glow>
              </a:effectLst>
              <a:latin typeface="Acclaim" pitchFamily="2"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Scale>
                                      <p:cBhvr>
                                        <p:cTn id="7" dur="1000" decel="50000" fill="hold">
                                          <p:stCondLst>
                                            <p:cond delay="0"/>
                                          </p:stCondLst>
                                        </p:cTn>
                                        <p:tgtEl>
                                          <p:spTgt spid="3686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6867">
                                            <p:txEl>
                                              <p:pRg st="1" end="1"/>
                                            </p:txEl>
                                          </p:spTgt>
                                        </p:tgtEl>
                                        <p:attrNameLst>
                                          <p:attrName>ppt_x</p:attrName>
                                          <p:attrName>ppt_y</p:attrName>
                                        </p:attrNameLst>
                                      </p:cBhvr>
                                    </p:animMotion>
                                    <p:animEffect transition="in" filter="fade">
                                      <p:cBhvr>
                                        <p:cTn id="9" dur="10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shadeToTitle="1">
        <a:solidFill>
          <a:srgbClr val="FFC000">
            <a:alpha val="28000"/>
          </a:srgbClr>
        </a:solid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52400" y="1600200"/>
            <a:ext cx="8839200" cy="4525963"/>
          </a:xfrm>
          <a:noFill/>
        </p:spPr>
        <p:txBody>
          <a:bodyPr/>
          <a:lstStyle/>
          <a:p>
            <a:pPr marL="0" indent="0">
              <a:buFontTx/>
              <a:buNone/>
            </a:pPr>
            <a:r>
              <a:rPr lang="en-US" altLang="en-US" sz="3600" b="1" dirty="0"/>
              <a:t>To "continue steadfastly" means, “to endure in … persevere in … give unremitting care to” something; this implies frequency of recurrence.</a:t>
            </a:r>
          </a:p>
          <a:p>
            <a:pPr marL="0" indent="0">
              <a:spcBef>
                <a:spcPct val="50000"/>
              </a:spcBef>
              <a:buFontTx/>
              <a:buNone/>
            </a:pPr>
            <a:r>
              <a:rPr lang="en-US" altLang="en-US" sz="3600" b="1" dirty="0"/>
              <a:t>If no particular frequency were ever given in Scripture, we would have generic authority for any frequency we might choose. </a:t>
            </a:r>
          </a:p>
        </p:txBody>
      </p:sp>
      <p:sp>
        <p:nvSpPr>
          <p:cNvPr id="4" name="Rectangle 2"/>
          <p:cNvSpPr txBox="1">
            <a:spLocks noChangeArrowheads="1"/>
          </p:cNvSpPr>
          <p:nvPr/>
        </p:nvSpPr>
        <p:spPr bwMode="auto">
          <a:xfrm>
            <a:off x="0" y="1524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sz="4800" b="1" dirty="0" smtClean="0">
                <a:effectLst>
                  <a:glow rad="101600">
                    <a:srgbClr val="996600">
                      <a:alpha val="60000"/>
                    </a:srgbClr>
                  </a:glow>
                </a:effectLst>
                <a:latin typeface="Acclaim" pitchFamily="2" charset="0"/>
              </a:rPr>
              <a:t>When &amp; how often?</a:t>
            </a:r>
            <a:endParaRPr lang="en-US" altLang="en-US" sz="4800" b="1" dirty="0">
              <a:effectLst>
                <a:glow rad="101600">
                  <a:srgbClr val="996600">
                    <a:alpha val="60000"/>
                  </a:srgbClr>
                </a:glow>
              </a:effectLst>
              <a:latin typeface="Acclaim" pitchFamily="2"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left)">
                                      <p:cBhvr>
                                        <p:cTn id="12"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shadeToTitle="1">
        <a:solidFill>
          <a:srgbClr val="FFC000">
            <a:alpha val="28000"/>
          </a:srgbClr>
        </a:solidFill>
        <a:effectLst/>
      </p:bgPr>
    </p:bg>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228600" y="1600200"/>
            <a:ext cx="8763000" cy="4525963"/>
          </a:xfrm>
        </p:spPr>
        <p:txBody>
          <a:bodyPr/>
          <a:lstStyle/>
          <a:p>
            <a:pPr marL="0" indent="0">
              <a:buFontTx/>
              <a:buNone/>
            </a:pPr>
            <a:r>
              <a:rPr lang="en-US" altLang="en-US" sz="3600" b="1" dirty="0"/>
              <a:t>If a particular frequency has been given, however, whether by command or approved example, we have no choice in the matter. </a:t>
            </a:r>
          </a:p>
          <a:p>
            <a:pPr marL="0" indent="0">
              <a:spcBef>
                <a:spcPct val="50000"/>
              </a:spcBef>
              <a:buFontTx/>
              <a:buNone/>
            </a:pPr>
            <a:r>
              <a:rPr lang="en-US" altLang="en-US" sz="2800" b="1" dirty="0">
                <a:latin typeface="Times New Roman" panose="02020603050405020304" pitchFamily="18" charset="0"/>
                <a:cs typeface="Times New Roman" panose="02020603050405020304" pitchFamily="18" charset="0"/>
              </a:rPr>
              <a:t>When God told the Jews, </a:t>
            </a:r>
            <a:r>
              <a:rPr lang="en-US" altLang="en-US" sz="2800" b="1" i="1" dirty="0" smtClean="0">
                <a:latin typeface="Times New Roman" panose="02020603050405020304" pitchFamily="18" charset="0"/>
                <a:cs typeface="Times New Roman" panose="02020603050405020304" pitchFamily="18" charset="0"/>
              </a:rPr>
              <a:t>“</a:t>
            </a:r>
            <a:r>
              <a:rPr lang="en-US" altLang="en-US" sz="2800" b="1" i="1" dirty="0">
                <a:latin typeface="Times New Roman" panose="02020603050405020304" pitchFamily="18" charset="0"/>
                <a:cs typeface="Times New Roman" panose="02020603050405020304" pitchFamily="18" charset="0"/>
              </a:rPr>
              <a:t>Remember the Sabbath day, to keep it holy” </a:t>
            </a:r>
            <a:r>
              <a:rPr lang="en-US" altLang="en-US" sz="2800" b="1" dirty="0">
                <a:latin typeface="Times New Roman" panose="02020603050405020304" pitchFamily="18" charset="0"/>
                <a:cs typeface="Times New Roman" panose="02020603050405020304" pitchFamily="18" charset="0"/>
              </a:rPr>
              <a:t>(Ex. 20:8</a:t>
            </a:r>
            <a:r>
              <a:rPr lang="en-US" altLang="en-US" sz="2800" b="1" dirty="0" smtClean="0">
                <a:latin typeface="Times New Roman" panose="02020603050405020304" pitchFamily="18" charset="0"/>
                <a:cs typeface="Times New Roman" panose="02020603050405020304" pitchFamily="18" charset="0"/>
              </a:rPr>
              <a:t>) --</a:t>
            </a:r>
            <a:endParaRPr lang="en-US" altLang="en-US" sz="2800" b="1" dirty="0">
              <a:latin typeface="Times New Roman" panose="02020603050405020304" pitchFamily="18" charset="0"/>
              <a:cs typeface="Times New Roman" panose="02020603050405020304" pitchFamily="18" charset="0"/>
            </a:endParaRPr>
          </a:p>
          <a:p>
            <a:pPr marL="0" indent="0">
              <a:spcBef>
                <a:spcPct val="50000"/>
              </a:spcBef>
              <a:buFontTx/>
              <a:buNone/>
            </a:pPr>
            <a:r>
              <a:rPr lang="en-US" altLang="en-US" b="1" dirty="0">
                <a:latin typeface="Arial Black" panose="020B0A04020102020204" pitchFamily="34" charset="0"/>
              </a:rPr>
              <a:t>T</a:t>
            </a:r>
            <a:r>
              <a:rPr lang="en-US" altLang="en-US" b="1" dirty="0" smtClean="0">
                <a:latin typeface="Arial Black" panose="020B0A04020102020204" pitchFamily="34" charset="0"/>
              </a:rPr>
              <a:t>hey </a:t>
            </a:r>
            <a:r>
              <a:rPr lang="en-US" altLang="en-US" b="1" dirty="0">
                <a:latin typeface="Arial Black" panose="020B0A04020102020204" pitchFamily="34" charset="0"/>
              </a:rPr>
              <a:t>understood that they were to remember it every time it rolled around, which was once a week.</a:t>
            </a:r>
          </a:p>
        </p:txBody>
      </p:sp>
      <p:sp>
        <p:nvSpPr>
          <p:cNvPr id="5" name="Rectangle 2"/>
          <p:cNvSpPr txBox="1">
            <a:spLocks noChangeArrowheads="1"/>
          </p:cNvSpPr>
          <p:nvPr/>
        </p:nvSpPr>
        <p:spPr bwMode="auto">
          <a:xfrm>
            <a:off x="0" y="1524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sz="4800" b="1" dirty="0" smtClean="0">
                <a:effectLst>
                  <a:glow rad="101600">
                    <a:srgbClr val="996600">
                      <a:alpha val="60000"/>
                    </a:srgbClr>
                  </a:glow>
                </a:effectLst>
                <a:latin typeface="Acclaim" pitchFamily="2" charset="0"/>
              </a:rPr>
              <a:t>When &amp; how often?</a:t>
            </a:r>
            <a:endParaRPr lang="en-US" altLang="en-US" sz="4800" b="1" dirty="0">
              <a:effectLst>
                <a:glow rad="101600">
                  <a:srgbClr val="996600">
                    <a:alpha val="60000"/>
                  </a:srgbClr>
                </a:glow>
              </a:effectLst>
              <a:latin typeface="Acclaim" pitchFamily="2"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anim calcmode="lin" valueType="num">
                                      <p:cBhvr additive="base">
                                        <p:cTn id="7"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891">
                                            <p:txEl>
                                              <p:pRg st="2" end="2"/>
                                            </p:txEl>
                                          </p:spTgt>
                                        </p:tgtEl>
                                        <p:attrNameLst>
                                          <p:attrName>style.visibility</p:attrName>
                                        </p:attrNameLst>
                                      </p:cBhvr>
                                      <p:to>
                                        <p:strVal val="visible"/>
                                      </p:to>
                                    </p:set>
                                    <p:anim calcmode="lin" valueType="num">
                                      <p:cBhvr additive="base">
                                        <p:cTn id="13"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shadeToTitle="1">
        <a:solidFill>
          <a:srgbClr val="FFC000">
            <a:alpha val="28000"/>
          </a:srgbClr>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114300" y="1295400"/>
            <a:ext cx="8915400" cy="4525963"/>
          </a:xfrm>
        </p:spPr>
        <p:txBody>
          <a:bodyPr/>
          <a:lstStyle/>
          <a:p>
            <a:pPr>
              <a:buFont typeface="Wingdings" panose="05000000000000000000" pitchFamily="2" charset="2"/>
              <a:buChar char="§"/>
            </a:pPr>
            <a:r>
              <a:rPr lang="en-US" altLang="en-US" sz="2800" b="1" dirty="0"/>
              <a:t>Since the first day of the week is the only day authorized for eating the Lord’s Supper, a weekly frequency is authorized in the example of the disciples at Troas. </a:t>
            </a:r>
          </a:p>
          <a:p>
            <a:pPr>
              <a:buFont typeface="Wingdings" panose="05000000000000000000" pitchFamily="2" charset="2"/>
              <a:buChar char="§"/>
            </a:pPr>
            <a:r>
              <a:rPr lang="en-US" altLang="en-US" sz="2800" b="1" dirty="0"/>
              <a:t>There is no reason to suppose the disciples at Troas would continue any more steadfastly in the breaking of bread than the disciples at Jerusalem. </a:t>
            </a:r>
          </a:p>
          <a:p>
            <a:pPr marL="0" indent="0" algn="ctr">
              <a:buFontTx/>
              <a:buNone/>
            </a:pPr>
            <a:r>
              <a:rPr lang="en-US" altLang="en-US" sz="2800" b="1" dirty="0">
                <a:effectLst>
                  <a:glow rad="101600">
                    <a:srgbClr val="996600">
                      <a:alpha val="60000"/>
                    </a:srgbClr>
                  </a:glow>
                  <a:outerShdw blurRad="38100" dist="38100" dir="2700000" algn="tl">
                    <a:srgbClr val="000000"/>
                  </a:outerShdw>
                </a:effectLst>
                <a:latin typeface="Arial Black" panose="020B0A04020102020204" pitchFamily="34" charset="0"/>
              </a:rPr>
              <a:t>Neither is there </a:t>
            </a:r>
            <a:r>
              <a:rPr lang="en-US" altLang="en-US" sz="2800" b="1" dirty="0" smtClean="0">
                <a:effectLst>
                  <a:glow rad="101600">
                    <a:srgbClr val="996600">
                      <a:alpha val="60000"/>
                    </a:srgbClr>
                  </a:glow>
                  <a:outerShdw blurRad="38100" dist="38100" dir="2700000" algn="tl">
                    <a:srgbClr val="000000"/>
                  </a:outerShdw>
                </a:effectLst>
                <a:latin typeface="Arial Black" panose="020B0A04020102020204" pitchFamily="34" charset="0"/>
              </a:rPr>
              <a:t>any </a:t>
            </a:r>
            <a:r>
              <a:rPr lang="en-US" altLang="en-US" sz="2800" b="1" dirty="0">
                <a:effectLst>
                  <a:glow rad="101600">
                    <a:srgbClr val="996600">
                      <a:alpha val="60000"/>
                    </a:srgbClr>
                  </a:glow>
                  <a:outerShdw blurRad="38100" dist="38100" dir="2700000" algn="tl">
                    <a:srgbClr val="000000"/>
                  </a:outerShdw>
                </a:effectLst>
                <a:latin typeface="Arial Black" panose="020B0A04020102020204" pitchFamily="34" charset="0"/>
              </a:rPr>
              <a:t>reason to assume the disciples at Jerusalem would continue any more or less steadfastly in the breaking of bread than the disciples at Troas. </a:t>
            </a:r>
          </a:p>
        </p:txBody>
      </p:sp>
      <p:sp>
        <p:nvSpPr>
          <p:cNvPr id="5" name="Rectangle 2"/>
          <p:cNvSpPr txBox="1">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sz="4800" b="1" dirty="0" smtClean="0">
                <a:effectLst>
                  <a:glow rad="101600">
                    <a:srgbClr val="996600">
                      <a:alpha val="60000"/>
                    </a:srgbClr>
                  </a:glow>
                </a:effectLst>
                <a:latin typeface="Acclaim" pitchFamily="2" charset="0"/>
              </a:rPr>
              <a:t>When &amp; how often?</a:t>
            </a:r>
            <a:endParaRPr lang="en-US" altLang="en-US" sz="4800" b="1" dirty="0">
              <a:effectLst>
                <a:glow rad="101600">
                  <a:srgbClr val="996600">
                    <a:alpha val="60000"/>
                  </a:srgbClr>
                </a:glow>
              </a:effectLst>
              <a:latin typeface="Acclaim" pitchFamily="2"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 calcmode="lin" valueType="num">
                                      <p:cBhvr>
                                        <p:cTn id="7" dur="500" fill="hold"/>
                                        <p:tgtEl>
                                          <p:spTgt spid="3891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891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 calcmode="lin" valueType="num">
                                      <p:cBhvr>
                                        <p:cTn id="13" dur="500" fill="hold"/>
                                        <p:tgtEl>
                                          <p:spTgt spid="3891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891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shadeToTitle="1">
        <a:solidFill>
          <a:srgbClr val="FFC000">
            <a:alpha val="28000"/>
          </a:srgbClr>
        </a:solidFill>
        <a:effectLst/>
      </p:bgPr>
    </p:bg>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152400" y="1371600"/>
            <a:ext cx="8915400" cy="4525963"/>
          </a:xfrm>
        </p:spPr>
        <p:txBody>
          <a:bodyPr/>
          <a:lstStyle/>
          <a:p>
            <a:pPr>
              <a:spcBef>
                <a:spcPct val="50000"/>
              </a:spcBef>
              <a:buFont typeface="Wingdings" panose="05000000000000000000" pitchFamily="2" charset="2"/>
              <a:buChar char="§"/>
            </a:pPr>
            <a:r>
              <a:rPr lang="en-US" altLang="en-US" sz="3600" b="1" dirty="0">
                <a:latin typeface="Arial Black" panose="020B0A04020102020204" pitchFamily="34" charset="0"/>
              </a:rPr>
              <a:t>S</a:t>
            </a:r>
            <a:r>
              <a:rPr lang="en-US" altLang="en-US" sz="3600" b="1" dirty="0" smtClean="0">
                <a:latin typeface="Arial Black" panose="020B0A04020102020204" pitchFamily="34" charset="0"/>
              </a:rPr>
              <a:t>upposition </a:t>
            </a:r>
            <a:r>
              <a:rPr lang="en-US" altLang="en-US" sz="3600" b="1" dirty="0">
                <a:latin typeface="Arial Black" panose="020B0A04020102020204" pitchFamily="34" charset="0"/>
              </a:rPr>
              <a:t>and assumption do not authorize. </a:t>
            </a:r>
          </a:p>
          <a:p>
            <a:pPr>
              <a:spcBef>
                <a:spcPct val="50000"/>
              </a:spcBef>
              <a:buFont typeface="Wingdings" panose="05000000000000000000" pitchFamily="2" charset="2"/>
              <a:buChar char="§"/>
            </a:pPr>
            <a:r>
              <a:rPr lang="en-US" altLang="en-US" sz="3600" b="1" dirty="0">
                <a:latin typeface="Arial Black" panose="020B0A04020102020204" pitchFamily="34" charset="0"/>
              </a:rPr>
              <a:t>Therefore, no greater or lesser frequency of partaking is authorized anywhere. </a:t>
            </a:r>
          </a:p>
          <a:p>
            <a:pPr marL="0" indent="0" algn="ctr">
              <a:spcBef>
                <a:spcPct val="50000"/>
              </a:spcBef>
              <a:buFontTx/>
              <a:buNone/>
            </a:pPr>
            <a:r>
              <a:rPr lang="en-US" altLang="en-US" sz="3600" b="1" dirty="0">
                <a:effectLst>
                  <a:glow rad="101600">
                    <a:srgbClr val="996600">
                      <a:alpha val="60000"/>
                    </a:srgbClr>
                  </a:glow>
                </a:effectLst>
                <a:latin typeface="Arial Black" panose="020B0A04020102020204" pitchFamily="34" charset="0"/>
              </a:rPr>
              <a:t>Thus, those who partake monthly, quarterly or semi-annually do so without divine authority.</a:t>
            </a:r>
          </a:p>
        </p:txBody>
      </p:sp>
      <p:sp>
        <p:nvSpPr>
          <p:cNvPr id="5" name="Rectangle 2"/>
          <p:cNvSpPr txBox="1">
            <a:spLocks noChangeArrowheads="1"/>
          </p:cNvSpPr>
          <p:nvPr/>
        </p:nvSpPr>
        <p:spPr bwMode="auto">
          <a:xfrm>
            <a:off x="0" y="1524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sz="4800" b="1" dirty="0" smtClean="0">
                <a:effectLst>
                  <a:glow rad="101600">
                    <a:srgbClr val="996600">
                      <a:alpha val="60000"/>
                    </a:srgbClr>
                  </a:glow>
                </a:effectLst>
                <a:latin typeface="Acclaim" pitchFamily="2" charset="0"/>
              </a:rPr>
              <a:t>When &amp; how often?</a:t>
            </a:r>
            <a:endParaRPr lang="en-US" altLang="en-US" sz="4800" b="1" dirty="0">
              <a:effectLst>
                <a:glow rad="101600">
                  <a:srgbClr val="996600">
                    <a:alpha val="60000"/>
                  </a:srgbClr>
                </a:glow>
              </a:effectLst>
              <a:latin typeface="Acclaim" pitchFamily="2"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 calcmode="lin" valueType="num">
                                      <p:cBhvr>
                                        <p:cTn id="7" dur="5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9939">
                                            <p:txEl>
                                              <p:pRg st="1" end="1"/>
                                            </p:txEl>
                                          </p:spTgt>
                                        </p:tgtEl>
                                        <p:attrNameLst>
                                          <p:attrName>ppt_h</p:attrName>
                                        </p:attrNameLst>
                                      </p:cBhvr>
                                      <p:tavLst>
                                        <p:tav tm="0">
                                          <p:val>
                                            <p:fltVal val="0"/>
                                          </p:val>
                                        </p:tav>
                                        <p:tav tm="100000">
                                          <p:val>
                                            <p:strVal val="#ppt_h"/>
                                          </p:val>
                                        </p:tav>
                                      </p:tavLst>
                                    </p:anim>
                                    <p:anim calcmode="lin" valueType="num">
                                      <p:cBhvr>
                                        <p:cTn id="9" dur="500" fill="hold"/>
                                        <p:tgtEl>
                                          <p:spTgt spid="39939">
                                            <p:txEl>
                                              <p:pRg st="1" end="1"/>
                                            </p:txEl>
                                          </p:spTgt>
                                        </p:tgtEl>
                                        <p:attrNameLst>
                                          <p:attrName>style.rotation</p:attrName>
                                        </p:attrNameLst>
                                      </p:cBhvr>
                                      <p:tavLst>
                                        <p:tav tm="0">
                                          <p:val>
                                            <p:fltVal val="360"/>
                                          </p:val>
                                        </p:tav>
                                        <p:tav tm="100000">
                                          <p:val>
                                            <p:fltVal val="0"/>
                                          </p:val>
                                        </p:tav>
                                      </p:tavLst>
                                    </p:anim>
                                    <p:animEffect transition="in" filter="fade">
                                      <p:cBhvr>
                                        <p:cTn id="10" dur="500"/>
                                        <p:tgtEl>
                                          <p:spTgt spid="3993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 calcmode="lin" valueType="num">
                                      <p:cBhvr>
                                        <p:cTn id="15" dur="500" fill="hold"/>
                                        <p:tgtEl>
                                          <p:spTgt spid="39939">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9939">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39939">
                                            <p:txEl>
                                              <p:pRg st="2" end="2"/>
                                            </p:txEl>
                                          </p:spTgt>
                                        </p:tgtEl>
                                        <p:attrNameLst>
                                          <p:attrName>style.rotation</p:attrName>
                                        </p:attrNameLst>
                                      </p:cBhvr>
                                      <p:tavLst>
                                        <p:tav tm="0">
                                          <p:val>
                                            <p:fltVal val="360"/>
                                          </p:val>
                                        </p:tav>
                                        <p:tav tm="100000">
                                          <p:val>
                                            <p:fltVal val="0"/>
                                          </p:val>
                                        </p:tav>
                                      </p:tavLst>
                                    </p:anim>
                                    <p:animEffect transition="in" filter="fade">
                                      <p:cBhvr>
                                        <p:cTn id="18" dur="5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shadeToTitle="1">
        <a:solidFill>
          <a:srgbClr val="CC9900">
            <a:alpha val="28000"/>
          </a:srgbClr>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32951"/>
            <a:ext cx="9144000" cy="1143000"/>
          </a:xfrm>
        </p:spPr>
        <p:txBody>
          <a:bodyPr/>
          <a:lstStyle/>
          <a:p>
            <a:pPr algn="l"/>
            <a:r>
              <a:rPr lang="en-US" altLang="en-US" b="1" dirty="0">
                <a:effectLst>
                  <a:glow rad="101600">
                    <a:srgbClr val="996600">
                      <a:alpha val="60000"/>
                    </a:srgbClr>
                  </a:glow>
                </a:effectLst>
                <a:latin typeface="Acclaim" pitchFamily="2" charset="0"/>
              </a:rPr>
              <a:t>To </a:t>
            </a:r>
            <a:r>
              <a:rPr lang="en-US" altLang="en-US" b="1" dirty="0" smtClean="0">
                <a:effectLst>
                  <a:glow rad="101600">
                    <a:srgbClr val="996600">
                      <a:alpha val="60000"/>
                    </a:srgbClr>
                  </a:glow>
                </a:effectLst>
                <a:latin typeface="Acclaim" pitchFamily="2" charset="0"/>
              </a:rPr>
              <a:t>Summarize---</a:t>
            </a:r>
            <a:endParaRPr lang="en-US" altLang="en-US" b="1" dirty="0">
              <a:effectLst>
                <a:glow rad="101600">
                  <a:srgbClr val="996600">
                    <a:alpha val="60000"/>
                  </a:srgbClr>
                </a:glow>
              </a:effectLst>
              <a:latin typeface="Acclaim" pitchFamily="2" charset="0"/>
            </a:endParaRPr>
          </a:p>
        </p:txBody>
      </p:sp>
      <p:sp>
        <p:nvSpPr>
          <p:cNvPr id="3" name="TextBox 2"/>
          <p:cNvSpPr txBox="1"/>
          <p:nvPr/>
        </p:nvSpPr>
        <p:spPr>
          <a:xfrm>
            <a:off x="304800" y="2149019"/>
            <a:ext cx="3200400" cy="4708981"/>
          </a:xfrm>
          <a:prstGeom prst="rect">
            <a:avLst/>
          </a:prstGeom>
          <a:noFill/>
        </p:spPr>
        <p:txBody>
          <a:bodyPr wrap="square" rtlCol="0">
            <a:spAutoFit/>
          </a:bodyPr>
          <a:lstStyle/>
          <a:p>
            <a:pPr>
              <a:lnSpc>
                <a:spcPct val="250000"/>
              </a:lnSpc>
            </a:pPr>
            <a:r>
              <a:rPr lang="en-US" sz="4000" b="1" dirty="0" smtClean="0">
                <a:effectLst>
                  <a:glow rad="101600">
                    <a:srgbClr val="996600">
                      <a:alpha val="60000"/>
                    </a:srgbClr>
                  </a:glow>
                </a:effectLst>
              </a:rPr>
              <a:t>What?</a:t>
            </a:r>
          </a:p>
          <a:p>
            <a:pPr>
              <a:lnSpc>
                <a:spcPct val="250000"/>
              </a:lnSpc>
            </a:pPr>
            <a:r>
              <a:rPr lang="en-US" sz="4000" b="1" dirty="0" smtClean="0">
                <a:effectLst>
                  <a:glow rad="101600">
                    <a:srgbClr val="996600">
                      <a:alpha val="60000"/>
                    </a:srgbClr>
                  </a:glow>
                </a:effectLst>
              </a:rPr>
              <a:t>When?</a:t>
            </a:r>
          </a:p>
          <a:p>
            <a:pPr>
              <a:lnSpc>
                <a:spcPct val="250000"/>
              </a:lnSpc>
            </a:pPr>
            <a:r>
              <a:rPr lang="en-US" sz="4000" b="1" dirty="0" smtClean="0">
                <a:effectLst>
                  <a:glow rad="101600">
                    <a:srgbClr val="996600">
                      <a:alpha val="60000"/>
                    </a:srgbClr>
                  </a:glow>
                </a:effectLst>
              </a:rPr>
              <a:t>How Often?</a:t>
            </a:r>
            <a:endParaRPr lang="en-US" sz="4000" b="1" dirty="0">
              <a:effectLst>
                <a:glow rad="101600">
                  <a:srgbClr val="996600">
                    <a:alpha val="60000"/>
                  </a:srgbClr>
                </a:glow>
              </a:effectLst>
            </a:endParaRPr>
          </a:p>
        </p:txBody>
      </p:sp>
      <p:sp>
        <p:nvSpPr>
          <p:cNvPr id="6" name="TextBox 5"/>
          <p:cNvSpPr txBox="1"/>
          <p:nvPr/>
        </p:nvSpPr>
        <p:spPr>
          <a:xfrm>
            <a:off x="3962400" y="2438400"/>
            <a:ext cx="5181600" cy="4401205"/>
          </a:xfrm>
          <a:prstGeom prst="rect">
            <a:avLst/>
          </a:prstGeom>
          <a:noFill/>
        </p:spPr>
        <p:txBody>
          <a:bodyPr wrap="square" rtlCol="0">
            <a:spAutoFit/>
          </a:bodyPr>
          <a:lstStyle/>
          <a:p>
            <a:r>
              <a:rPr lang="en-US" sz="4000" b="1" dirty="0" smtClean="0"/>
              <a:t>Unleavened Bread &amp; Grape Juice</a:t>
            </a:r>
          </a:p>
          <a:p>
            <a:endParaRPr lang="en-US" sz="3800" b="1" dirty="0" smtClean="0"/>
          </a:p>
          <a:p>
            <a:r>
              <a:rPr lang="en-US" sz="4000" b="1" dirty="0" smtClean="0"/>
              <a:t>First day of the week</a:t>
            </a:r>
          </a:p>
          <a:p>
            <a:pPr>
              <a:lnSpc>
                <a:spcPct val="200000"/>
              </a:lnSpc>
            </a:pPr>
            <a:r>
              <a:rPr lang="en-US" sz="4000" b="1" dirty="0" smtClean="0"/>
              <a:t>Every Sunday</a:t>
            </a:r>
            <a:endParaRPr lang="en-US" sz="4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14538" y="141703"/>
            <a:ext cx="2097657" cy="2144297"/>
          </a:xfrm>
          <a:prstGeom prst="rect">
            <a:avLst/>
          </a:prstGeom>
        </p:spPr>
      </p:pic>
    </p:spTree>
    <p:extLst>
      <p:ext uri="{BB962C8B-B14F-4D97-AF65-F5344CB8AC3E}">
        <p14:creationId xmlns:p14="http://schemas.microsoft.com/office/powerpoint/2010/main" xmlns="" val="8798872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righ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righ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right)">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6" grpId="0" uiExpand="1" build="p" bldLvl="4"/>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5845175"/>
            <a:ext cx="9144000" cy="1752600"/>
          </a:xfrm>
        </p:spPr>
        <p:txBody>
          <a:bodyPr/>
          <a:lstStyle/>
          <a:p>
            <a:r>
              <a:rPr lang="en-US" altLang="en-US" sz="4000" b="1" dirty="0">
                <a:solidFill>
                  <a:schemeClr val="bg1"/>
                </a:solidFill>
                <a:effectLst>
                  <a:glow rad="101600">
                    <a:srgbClr val="C00000">
                      <a:alpha val="60000"/>
                    </a:srgbClr>
                  </a:glow>
                  <a:outerShdw blurRad="38100" dist="38100" dir="2700000" algn="tl">
                    <a:srgbClr val="000000"/>
                  </a:outerShdw>
                </a:effectLst>
                <a:latin typeface="Oldstyle" pitchFamily="2" charset="0"/>
              </a:rPr>
              <a:t>What, When &amp; How Often?</a:t>
            </a:r>
          </a:p>
        </p:txBody>
      </p:sp>
    </p:spTree>
    <p:extLst>
      <p:ext uri="{BB962C8B-B14F-4D97-AF65-F5344CB8AC3E}">
        <p14:creationId xmlns:p14="http://schemas.microsoft.com/office/powerpoint/2010/main" xmlns="" val="52998295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bg>
      <p:bgPr shadeToTitle="1">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245225"/>
            <a:ext cx="2133600" cy="476250"/>
          </a:xfrm>
        </p:spPr>
        <p:txBody>
          <a:bodyPr/>
          <a:lstStyle/>
          <a:p>
            <a:fld id="{15CBAFA6-9780-4F57-BD23-DBA4693B2548}" type="slidenum">
              <a:rPr lang="en-US" altLang="en-US" smtClean="0"/>
              <a:pPr/>
              <a:t>59</a:t>
            </a:fld>
            <a:endParaRPr lang="en-US" altLang="en-US"/>
          </a:p>
        </p:txBody>
      </p:sp>
    </p:spTree>
    <p:extLst>
      <p:ext uri="{BB962C8B-B14F-4D97-AF65-F5344CB8AC3E}">
        <p14:creationId xmlns:p14="http://schemas.microsoft.com/office/powerpoint/2010/main" xmlns="" val="2930085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133 - We Have Come Into His House - 2.1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133 - We Have Come Into His House - 2.2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133 - We Have Come Into His House - 2.3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133 - We Have Come Into His House - 2.4</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t>End of Verse 2</a:t>
            </a:r>
            <a:endParaRPr lang="en-US"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TotalTime>
  <Words>2459</Words>
  <Application>Microsoft Office PowerPoint</Application>
  <PresentationFormat>On-screen Show (4:3)</PresentationFormat>
  <Paragraphs>142</Paragraphs>
  <Slides>59</Slides>
  <Notes>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Default Design</vt:lpstr>
      <vt:lpstr>133 - We Have Come Into His House - Title</vt:lpstr>
      <vt:lpstr>133 - We Have Come Into His House - 1.1</vt:lpstr>
      <vt:lpstr>133 - We Have Come Into His House - 1.2</vt:lpstr>
      <vt:lpstr>133 - We Have Come Into His House - 1.3</vt:lpstr>
      <vt:lpstr>133 - We Have Come Into His House - 1.4</vt:lpstr>
      <vt:lpstr>133 - We Have Come Into His House - 2.1</vt:lpstr>
      <vt:lpstr>133 - We Have Come Into His House - 2.2</vt:lpstr>
      <vt:lpstr>133 - We Have Come Into His House - 2.3</vt:lpstr>
      <vt:lpstr>133 - We Have Come Into His House - 2.4</vt:lpstr>
      <vt:lpstr>133 - We Have Come Into His House - 3.1</vt:lpstr>
      <vt:lpstr>133 - We Have Come Into His House - 3.2</vt:lpstr>
      <vt:lpstr>133 - We Have Come Into His House - 3.3</vt:lpstr>
      <vt:lpstr>133 - We Have Come Into His House - 3.4</vt:lpstr>
      <vt:lpstr>013 - Alleluia - Title</vt:lpstr>
      <vt:lpstr>013 - Alleluia - 1.1</vt:lpstr>
      <vt:lpstr>013 - Alleluia - 1.2</vt:lpstr>
      <vt:lpstr>013 - Alleluia - 2.1</vt:lpstr>
      <vt:lpstr>013 - Alleluia - 2.2</vt:lpstr>
      <vt:lpstr>013 - Alleluia - 3.1</vt:lpstr>
      <vt:lpstr>013 - Alleluia - 3.2</vt:lpstr>
      <vt:lpstr>013 - Alleluia - 4.1</vt:lpstr>
      <vt:lpstr>013 - Alleluia - 4.2</vt:lpstr>
      <vt:lpstr>Slide 23</vt:lpstr>
      <vt:lpstr>Slide 24</vt:lpstr>
      <vt:lpstr>Introduction</vt:lpstr>
      <vt:lpstr>Slide 26</vt:lpstr>
      <vt:lpstr>Introduction</vt:lpstr>
      <vt:lpstr>Introduction</vt:lpstr>
      <vt:lpstr>An examination of worship</vt:lpstr>
      <vt:lpstr>What are the proper elements?</vt:lpstr>
      <vt:lpstr>What are the proper elements?</vt:lpstr>
      <vt:lpstr>What are the proper elements?</vt:lpstr>
      <vt:lpstr>What are the proper elements?</vt:lpstr>
      <vt:lpstr>Slide 34</vt:lpstr>
      <vt:lpstr>Slide 35</vt:lpstr>
      <vt:lpstr>Exodus 12:11-20</vt:lpstr>
      <vt:lpstr>Slide 37</vt:lpstr>
      <vt:lpstr>Slide 38</vt:lpstr>
      <vt:lpstr>Slide 39</vt:lpstr>
      <vt:lpstr>Slide 40</vt:lpstr>
      <vt:lpstr>What are the proper elements?</vt:lpstr>
      <vt:lpstr>What are the proper elements?</vt:lpstr>
      <vt:lpstr>What are the proper elements?</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To Summarize---</vt:lpstr>
      <vt:lpstr>Slide 58</vt:lpstr>
      <vt:lpstr>Slide 59</vt:lpstr>
    </vt:vector>
  </TitlesOfParts>
  <Company>Forest Hills church of Christ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Lord's Supper--What, When &amp; How Often</dc:title>
  <dc:creator>Bob Buchanon</dc:creator>
  <cp:keywords>Some ideas from Bob Myhan</cp:keywords>
  <dc:description>08-09-16 - Bali, Indonesia
08-14-16 - Kota Kinabalu, Malaysia
09-29-16 - Medina, TN</dc:description>
  <cp:lastModifiedBy>Medina Church</cp:lastModifiedBy>
  <cp:revision>44</cp:revision>
  <dcterms:created xsi:type="dcterms:W3CDTF">2006-03-04T21:13:24Z</dcterms:created>
  <dcterms:modified xsi:type="dcterms:W3CDTF">2016-09-29T23:50:40Z</dcterms:modified>
</cp:coreProperties>
</file>